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3104813" cy="9253538"/>
  <p:notesSz cx="6094413" cy="8793163"/>
  <p:defaultTextStyle>
    <a:defPPr>
      <a:defRPr lang="ja-JP"/>
    </a:defPPr>
    <a:lvl1pPr algn="l" defTabSz="1276350" rtl="0" fontAlgn="base">
      <a:spcBef>
        <a:spcPct val="0"/>
      </a:spcBef>
      <a:spcAft>
        <a:spcPct val="0"/>
      </a:spcAft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1pPr>
    <a:lvl2pPr marL="638175" indent="-180975" algn="l" defTabSz="1276350" rtl="0" fontAlgn="base">
      <a:spcBef>
        <a:spcPct val="0"/>
      </a:spcBef>
      <a:spcAft>
        <a:spcPct val="0"/>
      </a:spcAft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2pPr>
    <a:lvl3pPr marL="1276350" indent="-361950" algn="l" defTabSz="1276350" rtl="0" fontAlgn="base">
      <a:spcBef>
        <a:spcPct val="0"/>
      </a:spcBef>
      <a:spcAft>
        <a:spcPct val="0"/>
      </a:spcAft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3pPr>
    <a:lvl4pPr marL="1916113" indent="-544513" algn="l" defTabSz="1276350" rtl="0" fontAlgn="base">
      <a:spcBef>
        <a:spcPct val="0"/>
      </a:spcBef>
      <a:spcAft>
        <a:spcPct val="0"/>
      </a:spcAft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4pPr>
    <a:lvl5pPr marL="2554288" indent="-725488" algn="l" defTabSz="1276350" rtl="0" fontAlgn="base">
      <a:spcBef>
        <a:spcPct val="0"/>
      </a:spcBef>
      <a:spcAft>
        <a:spcPct val="0"/>
      </a:spcAft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5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5" userDrawn="1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F3F"/>
    <a:srgbClr val="740000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9" autoAdjust="0"/>
    <p:restoredTop sz="96139" autoAdjust="0"/>
  </p:normalViewPr>
  <p:slideViewPr>
    <p:cSldViewPr>
      <p:cViewPr varScale="1">
        <p:scale>
          <a:sx n="51" d="100"/>
          <a:sy n="51" d="100"/>
        </p:scale>
        <p:origin x="1324" y="48"/>
      </p:cViewPr>
      <p:guideLst>
        <p:guide orient="horz" pos="2915"/>
        <p:guide pos="4128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641457" cy="439045"/>
          </a:xfrm>
          <a:prstGeom prst="rect">
            <a:avLst/>
          </a:prstGeom>
        </p:spPr>
        <p:txBody>
          <a:bodyPr vert="horz" lIns="85039" tIns="42520" rIns="85039" bIns="42520" rtlCol="0"/>
          <a:lstStyle>
            <a:lvl1pPr algn="l">
              <a:defRPr sz="10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451596" y="3"/>
            <a:ext cx="2641457" cy="439045"/>
          </a:xfrm>
          <a:prstGeom prst="rect">
            <a:avLst/>
          </a:prstGeom>
        </p:spPr>
        <p:txBody>
          <a:bodyPr vert="horz" lIns="85039" tIns="42520" rIns="85039" bIns="42520" rtlCol="0"/>
          <a:lstStyle>
            <a:lvl1pPr algn="r">
              <a:defRPr sz="1000"/>
            </a:lvl1pPr>
          </a:lstStyle>
          <a:p>
            <a:pPr>
              <a:defRPr/>
            </a:pPr>
            <a:fld id="{F509B4D1-FC86-4353-9867-19581F299188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660400"/>
            <a:ext cx="4665663" cy="3295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039" tIns="42520" rIns="85039" bIns="425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09987" y="4176380"/>
            <a:ext cx="4874442" cy="3956855"/>
          </a:xfrm>
          <a:prstGeom prst="rect">
            <a:avLst/>
          </a:prstGeom>
        </p:spPr>
        <p:txBody>
          <a:bodyPr vert="horz" lIns="85039" tIns="42520" rIns="85039" bIns="425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8351393"/>
            <a:ext cx="2641457" cy="440408"/>
          </a:xfrm>
          <a:prstGeom prst="rect">
            <a:avLst/>
          </a:prstGeom>
        </p:spPr>
        <p:txBody>
          <a:bodyPr vert="horz" lIns="85039" tIns="42520" rIns="85039" bIns="42520" rtlCol="0" anchor="b"/>
          <a:lstStyle>
            <a:lvl1pPr algn="l">
              <a:defRPr sz="10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451596" y="8351393"/>
            <a:ext cx="2641457" cy="440408"/>
          </a:xfrm>
          <a:prstGeom prst="rect">
            <a:avLst/>
          </a:prstGeom>
        </p:spPr>
        <p:txBody>
          <a:bodyPr vert="horz" lIns="85039" tIns="42520" rIns="85039" bIns="42520" rtlCol="0" anchor="b"/>
          <a:lstStyle>
            <a:lvl1pPr algn="r">
              <a:defRPr sz="1000"/>
            </a:lvl1pPr>
          </a:lstStyle>
          <a:p>
            <a:pPr>
              <a:defRPr/>
            </a:pPr>
            <a:fld id="{42218946-081B-4618-8D3D-998DB82CDF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25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51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093883" eaLnBrk="0" hangingPunct="0"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637531" indent="-245204" defTabSz="1093883" eaLnBrk="0" hangingPunct="0"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980816" indent="-196163" defTabSz="1093883" eaLnBrk="0" hangingPunct="0"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373143" indent="-196163" defTabSz="1093883" eaLnBrk="0" hangingPunct="0"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1765470" indent="-196163" defTabSz="1093883" eaLnBrk="0" hangingPunct="0"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157795" indent="-196163" defTabSz="1093883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550123" indent="-196163" defTabSz="1093883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2942450" indent="-196163" defTabSz="1093883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334776" indent="-196163" defTabSz="1093883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FA0FC063-04E0-4B74-9B69-2EFA827364B3}" type="slidenum">
              <a:rPr lang="ja-JP" altLang="en-US" sz="1000"/>
              <a:pPr eaLnBrk="1" hangingPunct="1"/>
              <a:t>1</a:t>
            </a:fld>
            <a:endParaRPr lang="ja-JP" altLang="en-US" sz="1000"/>
          </a:p>
        </p:txBody>
      </p:sp>
    </p:spTree>
    <p:extLst>
      <p:ext uri="{BB962C8B-B14F-4D97-AF65-F5344CB8AC3E}">
        <p14:creationId xmlns:p14="http://schemas.microsoft.com/office/powerpoint/2010/main" val="164832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82861" y="2874595"/>
            <a:ext cx="11139091" cy="198351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65722" y="5243672"/>
            <a:ext cx="9173369" cy="23647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6CA1-5EAE-4CA3-B818-8CDC350E8DDD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E367-6BAC-490D-9498-ECF4B557BA3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971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5D07F-A0EF-4BF6-8E5F-E3E7B612D803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78E59-7788-4E77-9E31-ED8722A0AC5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971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500989" y="370571"/>
            <a:ext cx="2948583" cy="789549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5241" y="370571"/>
            <a:ext cx="8627335" cy="789549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BB6D-FBAC-4E55-89C9-D6D6F92893A6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E306D-FCCA-4D71-9E79-1480370F021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5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D7C57-89F7-4E30-8E02-C07EE587F49F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D41B-B810-4D26-86AB-D658C83FED7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16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35190" y="5946256"/>
            <a:ext cx="11139091" cy="183785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35190" y="3922045"/>
            <a:ext cx="11139091" cy="202421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8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6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51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39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27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15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03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B83D-977B-4E8D-AEB2-F54B0B48D73F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15DE8-A6D5-4EBF-9DE1-85E33E8F41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775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5241" y="2159160"/>
            <a:ext cx="5787959" cy="610690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61613" y="2159160"/>
            <a:ext cx="5787959" cy="610690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A938F-298C-4715-B25E-E8A87A5D5446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E4F58-27EF-471E-B316-B582A620F0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368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5241" y="2071337"/>
            <a:ext cx="5790235" cy="86323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8800" indent="0">
              <a:buNone/>
              <a:defRPr sz="2800" b="1"/>
            </a:lvl2pPr>
            <a:lvl3pPr marL="1277600" indent="0">
              <a:buNone/>
              <a:defRPr sz="2500" b="1"/>
            </a:lvl3pPr>
            <a:lvl4pPr marL="1916400" indent="0">
              <a:buNone/>
              <a:defRPr sz="2200" b="1"/>
            </a:lvl4pPr>
            <a:lvl5pPr marL="2555199" indent="0">
              <a:buNone/>
              <a:defRPr sz="2200" b="1"/>
            </a:lvl5pPr>
            <a:lvl6pPr marL="3193999" indent="0">
              <a:buNone/>
              <a:defRPr sz="2200" b="1"/>
            </a:lvl6pPr>
            <a:lvl7pPr marL="3832799" indent="0">
              <a:buNone/>
              <a:defRPr sz="2200" b="1"/>
            </a:lvl7pPr>
            <a:lvl8pPr marL="4471599" indent="0">
              <a:buNone/>
              <a:defRPr sz="2200" b="1"/>
            </a:lvl8pPr>
            <a:lvl9pPr marL="5110399" indent="0">
              <a:buNone/>
              <a:defRPr sz="2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5241" y="2934571"/>
            <a:ext cx="5790235" cy="5331495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57064" y="2071337"/>
            <a:ext cx="5792509" cy="86323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8800" indent="0">
              <a:buNone/>
              <a:defRPr sz="2800" b="1"/>
            </a:lvl2pPr>
            <a:lvl3pPr marL="1277600" indent="0">
              <a:buNone/>
              <a:defRPr sz="2500" b="1"/>
            </a:lvl3pPr>
            <a:lvl4pPr marL="1916400" indent="0">
              <a:buNone/>
              <a:defRPr sz="2200" b="1"/>
            </a:lvl4pPr>
            <a:lvl5pPr marL="2555199" indent="0">
              <a:buNone/>
              <a:defRPr sz="2200" b="1"/>
            </a:lvl5pPr>
            <a:lvl6pPr marL="3193999" indent="0">
              <a:buNone/>
              <a:defRPr sz="2200" b="1"/>
            </a:lvl6pPr>
            <a:lvl7pPr marL="3832799" indent="0">
              <a:buNone/>
              <a:defRPr sz="2200" b="1"/>
            </a:lvl7pPr>
            <a:lvl8pPr marL="4471599" indent="0">
              <a:buNone/>
              <a:defRPr sz="2200" b="1"/>
            </a:lvl8pPr>
            <a:lvl9pPr marL="5110399" indent="0">
              <a:buNone/>
              <a:defRPr sz="2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57064" y="2934571"/>
            <a:ext cx="5792509" cy="5331495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1B6E-584A-4A28-B62D-9119CC5EEF86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47F6-D4A6-47E1-9C86-25FBE6B6EA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00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59FA8-5D29-4CB7-A1C8-221F2A8CFAEA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11A90-C8FD-4B27-98A1-1BC96ADDE7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4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BA2D-4E98-4600-8B8B-3A299CC8469C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664C7-6414-49E3-A80B-FF114D5423A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044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5241" y="368428"/>
            <a:ext cx="4311393" cy="156796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23618" y="368429"/>
            <a:ext cx="7325954" cy="789763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5241" y="1936389"/>
            <a:ext cx="4311393" cy="6329678"/>
          </a:xfrm>
        </p:spPr>
        <p:txBody>
          <a:bodyPr/>
          <a:lstStyle>
            <a:lvl1pPr marL="0" indent="0">
              <a:buNone/>
              <a:defRPr sz="2000"/>
            </a:lvl1pPr>
            <a:lvl2pPr marL="638800" indent="0">
              <a:buNone/>
              <a:defRPr sz="1700"/>
            </a:lvl2pPr>
            <a:lvl3pPr marL="1277600" indent="0">
              <a:buNone/>
              <a:defRPr sz="1400"/>
            </a:lvl3pPr>
            <a:lvl4pPr marL="1916400" indent="0">
              <a:buNone/>
              <a:defRPr sz="1300"/>
            </a:lvl4pPr>
            <a:lvl5pPr marL="2555199" indent="0">
              <a:buNone/>
              <a:defRPr sz="1300"/>
            </a:lvl5pPr>
            <a:lvl6pPr marL="3193999" indent="0">
              <a:buNone/>
              <a:defRPr sz="1300"/>
            </a:lvl6pPr>
            <a:lvl7pPr marL="3832799" indent="0">
              <a:buNone/>
              <a:defRPr sz="1300"/>
            </a:lvl7pPr>
            <a:lvl8pPr marL="4471599" indent="0">
              <a:buNone/>
              <a:defRPr sz="1300"/>
            </a:lvl8pPr>
            <a:lvl9pPr marL="511039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EA0F-DDD4-463C-9841-06530848B39B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4CA4E-BC29-45E5-83CD-1E8277D40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180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68635" y="6477476"/>
            <a:ext cx="7862888" cy="76470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68635" y="826821"/>
            <a:ext cx="7862888" cy="5552123"/>
          </a:xfrm>
        </p:spPr>
        <p:txBody>
          <a:bodyPr rtlCol="0">
            <a:normAutofit/>
          </a:bodyPr>
          <a:lstStyle>
            <a:lvl1pPr marL="0" indent="0">
              <a:buNone/>
              <a:defRPr sz="4500"/>
            </a:lvl1pPr>
            <a:lvl2pPr marL="638800" indent="0">
              <a:buNone/>
              <a:defRPr sz="3900"/>
            </a:lvl2pPr>
            <a:lvl3pPr marL="1277600" indent="0">
              <a:buNone/>
              <a:defRPr sz="3400"/>
            </a:lvl3pPr>
            <a:lvl4pPr marL="1916400" indent="0">
              <a:buNone/>
              <a:defRPr sz="2800"/>
            </a:lvl4pPr>
            <a:lvl5pPr marL="2555199" indent="0">
              <a:buNone/>
              <a:defRPr sz="2800"/>
            </a:lvl5pPr>
            <a:lvl6pPr marL="3193999" indent="0">
              <a:buNone/>
              <a:defRPr sz="2800"/>
            </a:lvl6pPr>
            <a:lvl7pPr marL="3832799" indent="0">
              <a:buNone/>
              <a:defRPr sz="2800"/>
            </a:lvl7pPr>
            <a:lvl8pPr marL="4471599" indent="0">
              <a:buNone/>
              <a:defRPr sz="2800"/>
            </a:lvl8pPr>
            <a:lvl9pPr marL="5110399" indent="0">
              <a:buNone/>
              <a:defRPr sz="28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68635" y="7242179"/>
            <a:ext cx="7862888" cy="1086005"/>
          </a:xfrm>
        </p:spPr>
        <p:txBody>
          <a:bodyPr/>
          <a:lstStyle>
            <a:lvl1pPr marL="0" indent="0">
              <a:buNone/>
              <a:defRPr sz="2000"/>
            </a:lvl1pPr>
            <a:lvl2pPr marL="638800" indent="0">
              <a:buNone/>
              <a:defRPr sz="1700"/>
            </a:lvl2pPr>
            <a:lvl3pPr marL="1277600" indent="0">
              <a:buNone/>
              <a:defRPr sz="1400"/>
            </a:lvl3pPr>
            <a:lvl4pPr marL="1916400" indent="0">
              <a:buNone/>
              <a:defRPr sz="1300"/>
            </a:lvl4pPr>
            <a:lvl5pPr marL="2555199" indent="0">
              <a:buNone/>
              <a:defRPr sz="1300"/>
            </a:lvl5pPr>
            <a:lvl6pPr marL="3193999" indent="0">
              <a:buNone/>
              <a:defRPr sz="1300"/>
            </a:lvl6pPr>
            <a:lvl7pPr marL="3832799" indent="0">
              <a:buNone/>
              <a:defRPr sz="1300"/>
            </a:lvl7pPr>
            <a:lvl8pPr marL="4471599" indent="0">
              <a:buNone/>
              <a:defRPr sz="1300"/>
            </a:lvl8pPr>
            <a:lvl9pPr marL="511039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980E-6B05-468B-8496-95BC53D8B960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89FF-3AFE-4AEE-93F3-473BD7E034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89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55638" y="369888"/>
            <a:ext cx="117935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760" tIns="63880" rIns="127760" bIns="63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55638" y="2159000"/>
            <a:ext cx="11793537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760" tIns="63880" rIns="127760" bIns="63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5638" y="8577263"/>
            <a:ext cx="3057525" cy="492125"/>
          </a:xfrm>
          <a:prstGeom prst="rect">
            <a:avLst/>
          </a:prstGeom>
        </p:spPr>
        <p:txBody>
          <a:bodyPr vert="horz" lIns="127760" tIns="63880" rIns="127760" bIns="63880" rtlCol="0" anchor="ctr"/>
          <a:lstStyle>
            <a:lvl1pPr algn="l" defTabSz="12776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C6E74FB-6716-4D3A-A120-484F6BEA3584}" type="datetimeFigureOut">
              <a:rPr lang="ja-JP" altLang="en-US"/>
              <a:pPr>
                <a:defRPr/>
              </a:pPr>
              <a:t>2022/5/29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76750" y="8577263"/>
            <a:ext cx="4151313" cy="492125"/>
          </a:xfrm>
          <a:prstGeom prst="rect">
            <a:avLst/>
          </a:prstGeom>
        </p:spPr>
        <p:txBody>
          <a:bodyPr vert="horz" lIns="127760" tIns="63880" rIns="127760" bIns="63880" rtlCol="0" anchor="ctr"/>
          <a:lstStyle>
            <a:lvl1pPr algn="ctr" defTabSz="12776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91650" y="8577263"/>
            <a:ext cx="3057525" cy="492125"/>
          </a:xfrm>
          <a:prstGeom prst="rect">
            <a:avLst/>
          </a:prstGeom>
        </p:spPr>
        <p:txBody>
          <a:bodyPr vert="horz" lIns="127760" tIns="63880" rIns="127760" bIns="63880" rtlCol="0" anchor="ctr"/>
          <a:lstStyle>
            <a:lvl1pPr algn="r" defTabSz="12776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441B96-CA4E-4CD5-98F1-4E14C5643D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76350" rtl="0" eaLnBrk="0" fontAlgn="base" hangingPunct="0">
        <a:spcBef>
          <a:spcPct val="0"/>
        </a:spcBef>
        <a:spcAft>
          <a:spcPct val="0"/>
        </a:spcAft>
        <a:defRPr kumimoji="1" sz="6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76350" rtl="0" eaLnBrk="0" fontAlgn="base" hangingPunct="0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1276350" rtl="0" eaLnBrk="0" fontAlgn="base" hangingPunct="0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1276350" rtl="0" eaLnBrk="0" fontAlgn="base" hangingPunct="0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1276350" rtl="0" eaLnBrk="0" fontAlgn="base" hangingPunct="0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1276350" rtl="0" fontAlgn="base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1276350" rtl="0" fontAlgn="base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1276350" rtl="0" fontAlgn="base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1276350" rtl="0" fontAlgn="base">
        <a:spcBef>
          <a:spcPct val="0"/>
        </a:spcBef>
        <a:spcAft>
          <a:spcPct val="0"/>
        </a:spcAft>
        <a:defRPr kumimoji="1" sz="61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477838" indent="-477838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6638" indent="-398463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5438" indent="-319088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5200" indent="-319088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375" indent="-319088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3399" indent="-319400" algn="l" defTabSz="12776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2199" indent="-319400" algn="l" defTabSz="12776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0999" indent="-319400" algn="l" defTabSz="12776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29799" indent="-319400" algn="l" defTabSz="12776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8800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600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400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199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3999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2799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1599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399" algn="l" defTabSz="127760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グループ化 33"/>
          <p:cNvGrpSpPr>
            <a:grpSpLocks/>
          </p:cNvGrpSpPr>
          <p:nvPr/>
        </p:nvGrpSpPr>
        <p:grpSpPr bwMode="auto">
          <a:xfrm>
            <a:off x="293839" y="206048"/>
            <a:ext cx="12514262" cy="325266"/>
            <a:chOff x="-105568" y="-770279"/>
            <a:chExt cx="13325475" cy="376918"/>
          </a:xfrm>
        </p:grpSpPr>
        <p:sp>
          <p:nvSpPr>
            <p:cNvPr id="2113" name="Rectangle 47"/>
            <p:cNvSpPr>
              <a:spLocks noChangeArrowheads="1"/>
            </p:cNvSpPr>
            <p:nvPr/>
          </p:nvSpPr>
          <p:spPr bwMode="auto">
            <a:xfrm>
              <a:off x="-105568" y="-770279"/>
              <a:ext cx="13325475" cy="376918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14" name="WordArt 236"/>
            <p:cNvSpPr>
              <a:spLocks noChangeArrowheads="1" noChangeShapeType="1" noTextEdit="1"/>
            </p:cNvSpPr>
            <p:nvPr/>
          </p:nvSpPr>
          <p:spPr bwMode="auto">
            <a:xfrm>
              <a:off x="5233346" y="-732655"/>
              <a:ext cx="7801505" cy="30189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ja-JP" altLang="en-US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売却物件大募集</a:t>
              </a:r>
              <a:r>
                <a:rPr lang="en-US" altLang="ja-JP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【</a:t>
              </a:r>
              <a:r>
                <a:rPr lang="ja-JP" altLang="en-US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無料査定</a:t>
              </a:r>
              <a:r>
                <a:rPr lang="en-US" altLang="ja-JP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】【</a:t>
              </a:r>
              <a:r>
                <a:rPr lang="ja-JP" altLang="en-US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相談無料</a:t>
              </a:r>
              <a:r>
                <a:rPr lang="en-US" altLang="ja-JP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】【</a:t>
              </a:r>
              <a:r>
                <a:rPr lang="ja-JP" altLang="en-US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広告無料</a:t>
              </a:r>
              <a:r>
                <a:rPr lang="en-US" altLang="ja-JP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】【</a:t>
              </a:r>
              <a:r>
                <a:rPr lang="ja-JP" altLang="en-US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秘密厳守</a:t>
              </a:r>
              <a:r>
                <a:rPr lang="en-US" altLang="ja-JP" sz="1800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】</a:t>
              </a:r>
              <a:endParaRPr lang="ja-JP" altLang="en-US" sz="1800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HG丸ｺﾞｼｯｸM-PRO"/>
                <a:ea typeface="HG丸ｺﾞｼｯｸM-PRO"/>
              </a:endParaRPr>
            </a:p>
          </p:txBody>
        </p:sp>
        <p:sp>
          <p:nvSpPr>
            <p:cNvPr id="2115" name="WordArt 237"/>
            <p:cNvSpPr>
              <a:spLocks noChangeArrowheads="1" noChangeShapeType="1" noTextEdit="1"/>
            </p:cNvSpPr>
            <p:nvPr/>
          </p:nvSpPr>
          <p:spPr bwMode="auto">
            <a:xfrm>
              <a:off x="71288" y="-745121"/>
              <a:ext cx="4025478" cy="31840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ja-JP" altLang="en-US" sz="3600" i="1" kern="10" dirty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こころまち つくろう　</a:t>
              </a:r>
              <a:r>
                <a:rPr lang="ja-JP" altLang="en-US" sz="3600" i="1" kern="10" dirty="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HG丸ｺﾞｼｯｸM-PRO"/>
                  <a:ea typeface="HG丸ｺﾞｼｯｸM-PRO"/>
                </a:rPr>
                <a:t>ＫＥＩＨＡＮ</a:t>
              </a:r>
              <a:endParaRPr lang="ja-JP" altLang="en-US" sz="3600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HG丸ｺﾞｼｯｸM-PRO"/>
                <a:ea typeface="HG丸ｺﾞｼｯｸM-PRO"/>
              </a:endParaRPr>
            </a:p>
          </p:txBody>
        </p:sp>
      </p:grpSp>
      <p:cxnSp>
        <p:nvCxnSpPr>
          <p:cNvPr id="149" name="直線コネクタ 148"/>
          <p:cNvCxnSpPr/>
          <p:nvPr/>
        </p:nvCxnSpPr>
        <p:spPr>
          <a:xfrm>
            <a:off x="9358187" y="7810294"/>
            <a:ext cx="0" cy="118196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グループ化 149"/>
          <p:cNvGrpSpPr/>
          <p:nvPr/>
        </p:nvGrpSpPr>
        <p:grpSpPr>
          <a:xfrm>
            <a:off x="9403192" y="7934027"/>
            <a:ext cx="2260899" cy="905258"/>
            <a:chOff x="10164813" y="7882623"/>
            <a:chExt cx="2560518" cy="1017588"/>
          </a:xfrm>
        </p:grpSpPr>
        <p:sp>
          <p:nvSpPr>
            <p:cNvPr id="167" name="WordArt 147"/>
            <p:cNvSpPr>
              <a:spLocks noChangeArrowheads="1" noChangeShapeType="1" noTextEdit="1"/>
            </p:cNvSpPr>
            <p:nvPr/>
          </p:nvSpPr>
          <p:spPr bwMode="auto">
            <a:xfrm>
              <a:off x="10183605" y="7882623"/>
              <a:ext cx="2541726" cy="27569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/>
              <a:r>
                <a:rPr lang="ja-JP" altLang="en-US" sz="2800" b="1" kern="10" dirty="0">
                  <a:solidFill>
                    <a:srgbClr val="00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インターネットでのお問合せは</a:t>
              </a:r>
            </a:p>
          </p:txBody>
        </p:sp>
        <p:sp>
          <p:nvSpPr>
            <p:cNvPr id="168" name="正方形/長方形 167"/>
            <p:cNvSpPr/>
            <p:nvPr/>
          </p:nvSpPr>
          <p:spPr bwMode="auto">
            <a:xfrm>
              <a:off x="10164813" y="8247748"/>
              <a:ext cx="1685925" cy="31273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776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9" name="WordArt 147"/>
            <p:cNvSpPr>
              <a:spLocks noChangeArrowheads="1" noChangeShapeType="1" noTextEdit="1"/>
            </p:cNvSpPr>
            <p:nvPr/>
          </p:nvSpPr>
          <p:spPr bwMode="auto">
            <a:xfrm>
              <a:off x="10220984" y="8297279"/>
              <a:ext cx="1564887" cy="22638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/>
              <a:r>
                <a:rPr lang="ja-JP" altLang="en-US" sz="2800" kern="10" dirty="0">
                  <a:solidFill>
                    <a:srgbClr val="FF0000"/>
                  </a:solidFill>
                  <a:latin typeface="HGP創英角ｺﾞｼｯｸUB"/>
                  <a:ea typeface="HGP創英角ｺﾞｼｯｸUB"/>
                </a:rPr>
                <a:t>くずは営業所</a:t>
              </a:r>
            </a:p>
          </p:txBody>
        </p:sp>
        <p:sp>
          <p:nvSpPr>
            <p:cNvPr id="170" name="WordArt 147"/>
            <p:cNvSpPr>
              <a:spLocks noChangeArrowheads="1" noChangeShapeType="1" noTextEdit="1"/>
            </p:cNvSpPr>
            <p:nvPr/>
          </p:nvSpPr>
          <p:spPr bwMode="auto">
            <a:xfrm>
              <a:off x="11965686" y="8280469"/>
              <a:ext cx="693345" cy="22974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/>
              <a:r>
                <a:rPr lang="ja-JP" altLang="en-US" sz="2800" kern="10">
                  <a:solidFill>
                    <a:schemeClr val="bg1"/>
                  </a:solidFill>
                  <a:latin typeface="HGP創英角ｺﾞｼｯｸUB"/>
                  <a:ea typeface="HGP創英角ｺﾞｼｯｸUB"/>
                </a:rPr>
                <a:t>検索</a:t>
              </a:r>
            </a:p>
          </p:txBody>
        </p:sp>
        <p:sp>
          <p:nvSpPr>
            <p:cNvPr id="171" name="WordArt 147"/>
            <p:cNvSpPr>
              <a:spLocks noChangeArrowheads="1" noChangeShapeType="1" noTextEdit="1"/>
            </p:cNvSpPr>
            <p:nvPr/>
          </p:nvSpPr>
          <p:spPr bwMode="auto">
            <a:xfrm>
              <a:off x="10173573" y="8599083"/>
              <a:ext cx="2077374" cy="2979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FFFFFF" mc:Ignorable="a14" a14:legacySpreadsheetColorIndex="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 defTabSz="1277600" fontAlgn="auto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800" kern="10" dirty="0"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google</a:t>
              </a:r>
              <a:r>
                <a:rPr lang="ja-JP" altLang="en-US" sz="2800" kern="10" dirty="0" err="1"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、</a:t>
              </a:r>
              <a:r>
                <a:rPr lang="en-US" altLang="ja-JP" sz="2800" kern="10" dirty="0"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yahoo</a:t>
              </a:r>
              <a:r>
                <a:rPr lang="ja-JP" altLang="en-US" sz="2800" kern="10" dirty="0"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等検索</a:t>
              </a:r>
              <a:endParaRPr lang="en-US" altLang="ja-JP" sz="2800" kern="10" dirty="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algn="ctr" defTabSz="1277600" fontAlgn="auto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800" kern="10" dirty="0"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エンジンより、検索頂けます。</a:t>
              </a:r>
            </a:p>
          </p:txBody>
        </p:sp>
        <p:pic>
          <p:nvPicPr>
            <p:cNvPr id="172" name="図 1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5879" y="8572969"/>
              <a:ext cx="341813" cy="32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3" name="グループ化 172"/>
            <p:cNvGrpSpPr/>
            <p:nvPr/>
          </p:nvGrpSpPr>
          <p:grpSpPr>
            <a:xfrm>
              <a:off x="11965013" y="8255686"/>
              <a:ext cx="717010" cy="304800"/>
              <a:chOff x="10062796" y="5989942"/>
              <a:chExt cx="717010" cy="304800"/>
            </a:xfrm>
          </p:grpSpPr>
          <p:sp>
            <p:nvSpPr>
              <p:cNvPr id="174" name="正方形/長方形 173"/>
              <p:cNvSpPr/>
              <p:nvPr/>
            </p:nvSpPr>
            <p:spPr>
              <a:xfrm>
                <a:off x="10062796" y="5989942"/>
                <a:ext cx="717010" cy="304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ja-JP"/>
                </a:defPPr>
                <a:lvl1pPr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38175" indent="-180975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76350" indent="-361950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916113" indent="-544513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554288" indent="-725488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  <p:sp>
            <p:nvSpPr>
              <p:cNvPr id="175" name="正方形/長方形 174"/>
              <p:cNvSpPr/>
              <p:nvPr/>
            </p:nvSpPr>
            <p:spPr>
              <a:xfrm>
                <a:off x="10107801" y="6014724"/>
                <a:ext cx="630070" cy="26572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91440" tIns="45720" rIns="91440" bIns="45720" numCol="1" anchor="ctr" anchorCtr="0">
                <a:prstTxWarp prst="textPlain">
                  <a:avLst/>
                </a:prstTxWarp>
                <a:spAutoFit/>
              </a:bodyPr>
              <a:lstStyle>
                <a:defPPr>
                  <a:defRPr lang="ja-JP"/>
                </a:defPPr>
                <a:lvl1pPr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1pPr>
                <a:lvl2pPr marL="638175" indent="-180975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2pPr>
                <a:lvl3pPr marL="1276350" indent="-361950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3pPr>
                <a:lvl4pPr marL="1916113" indent="-544513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4pPr>
                <a:lvl5pPr marL="2554288" indent="-725488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500" kern="1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ctr"/>
                <a:r>
                  <a:rPr lang="ja-JP" altLang="en-US" sz="5400" b="1" cap="none" spc="0" dirty="0" smtClean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検索</a:t>
                </a:r>
                <a:endParaRPr lang="ja-JP" altLang="en-US" sz="5400" b="1" cap="none" spc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</p:grpSp>
      </p:grpSp>
      <p:sp>
        <p:nvSpPr>
          <p:cNvPr id="153" name="正方形/長方形 152"/>
          <p:cNvSpPr/>
          <p:nvPr/>
        </p:nvSpPr>
        <p:spPr>
          <a:xfrm>
            <a:off x="293839" y="7810293"/>
            <a:ext cx="12514262" cy="1181961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38175" indent="-180975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76350" indent="-361950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16113" indent="-544513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554288" indent="-725488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/>
          </a:p>
        </p:txBody>
      </p:sp>
      <p:sp>
        <p:nvSpPr>
          <p:cNvPr id="154" name="正方形/長方形 153"/>
          <p:cNvSpPr/>
          <p:nvPr/>
        </p:nvSpPr>
        <p:spPr>
          <a:xfrm>
            <a:off x="6859797" y="8397963"/>
            <a:ext cx="145324" cy="106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38175" indent="-180975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76350" indent="-361950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16113" indent="-544513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554288" indent="-725488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grpSp>
        <p:nvGrpSpPr>
          <p:cNvPr id="155" name="グループ化 154"/>
          <p:cNvGrpSpPr/>
          <p:nvPr/>
        </p:nvGrpSpPr>
        <p:grpSpPr>
          <a:xfrm>
            <a:off x="2978713" y="7858571"/>
            <a:ext cx="3364139" cy="1091353"/>
            <a:chOff x="1518028" y="1746449"/>
            <a:chExt cx="5889473" cy="1800200"/>
          </a:xfrm>
        </p:grpSpPr>
        <p:sp>
          <p:nvSpPr>
            <p:cNvPr id="160" name="正方形/長方形 159"/>
            <p:cNvSpPr/>
            <p:nvPr/>
          </p:nvSpPr>
          <p:spPr>
            <a:xfrm>
              <a:off x="1576892" y="1746449"/>
              <a:ext cx="5830609" cy="45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2881680" y="1783381"/>
              <a:ext cx="3114404" cy="368113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くずは営業所</a:t>
              </a:r>
              <a:endParaRPr lang="ja-JP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pic>
          <p:nvPicPr>
            <p:cNvPr id="162" name="Picture 2" descr="C:\Users\yagi-t\Desktop\150390926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28" y="2250874"/>
              <a:ext cx="836376" cy="63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" name="正方形/長方形 162"/>
            <p:cNvSpPr/>
            <p:nvPr/>
          </p:nvSpPr>
          <p:spPr>
            <a:xfrm>
              <a:off x="2354404" y="2233230"/>
              <a:ext cx="5010733" cy="593339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浪漫明朝体U" panose="020B0609010101010101" pitchFamily="49" charset="-128"/>
                  <a:ea typeface="AR浪漫明朝体U" panose="020B0609010101010101" pitchFamily="49" charset="-128"/>
                </a:rPr>
                <a:t>０１２０－０７－１３４１</a:t>
              </a:r>
              <a:endParaRPr lang="ja-JP" alt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浪漫明朝体U" panose="020B0609010101010101" pitchFamily="49" charset="-128"/>
                <a:ea typeface="AR浪漫明朝体U" panose="020B0609010101010101" pitchFamily="49" charset="-128"/>
              </a:endParaRPr>
            </a:p>
          </p:txBody>
        </p:sp>
        <p:sp>
          <p:nvSpPr>
            <p:cNvPr id="164" name="正方形/長方形 163"/>
            <p:cNvSpPr/>
            <p:nvPr/>
          </p:nvSpPr>
          <p:spPr>
            <a:xfrm>
              <a:off x="1576892" y="2916579"/>
              <a:ext cx="5741604" cy="184156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ja-JP" sz="5400" dirty="0" smtClean="0">
                  <a:ln w="12700">
                    <a:solidFill>
                      <a:schemeClr val="tx1"/>
                    </a:solidFill>
                    <a:prstDash val="solid"/>
                  </a:ln>
                  <a:latin typeface="+mn-ea"/>
                  <a:ea typeface="+mn-ea"/>
                </a:rPr>
                <a:t>TEL 072-850-1341  FAX 072-856-5600</a:t>
              </a:r>
              <a:endParaRPr lang="ja-JP" altLang="en-US" sz="5400" dirty="0">
                <a:ln w="12700">
                  <a:solidFill>
                    <a:schemeClr val="tx1"/>
                  </a:solidFill>
                  <a:prstDash val="solid"/>
                </a:ln>
                <a:latin typeface="+mn-ea"/>
                <a:ea typeface="+mn-ea"/>
              </a:endParaRPr>
            </a:p>
          </p:txBody>
        </p:sp>
        <p:cxnSp>
          <p:nvCxnSpPr>
            <p:cNvPr id="165" name="直線コネクタ 164"/>
            <p:cNvCxnSpPr/>
            <p:nvPr/>
          </p:nvCxnSpPr>
          <p:spPr>
            <a:xfrm>
              <a:off x="1576892" y="3141604"/>
              <a:ext cx="583060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正方形/長方形 165"/>
            <p:cNvSpPr/>
            <p:nvPr/>
          </p:nvSpPr>
          <p:spPr>
            <a:xfrm>
              <a:off x="1603594" y="3198528"/>
              <a:ext cx="4392490" cy="348121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枚方市</a:t>
              </a:r>
              <a:r>
                <a:rPr lang="ja-JP" altLang="en-US" sz="5400" b="1" dirty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楠葉</a:t>
              </a: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花園町１４番１０号　京阪くずは駅ビル南館１階</a:t>
              </a:r>
              <a:endParaRPr lang="en-US" altLang="ja-JP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●定休日（火・水曜日）　●営業時間１０：００～１８：００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</p:grpSp>
      <p:grpSp>
        <p:nvGrpSpPr>
          <p:cNvPr id="156" name="グループ化 155"/>
          <p:cNvGrpSpPr/>
          <p:nvPr/>
        </p:nvGrpSpPr>
        <p:grpSpPr>
          <a:xfrm>
            <a:off x="411878" y="7858571"/>
            <a:ext cx="2492824" cy="1061056"/>
            <a:chOff x="1689387" y="1971474"/>
            <a:chExt cx="2549016" cy="984501"/>
          </a:xfrm>
        </p:grpSpPr>
        <p:sp>
          <p:nvSpPr>
            <p:cNvPr id="157" name="正方形/長方形 156"/>
            <p:cNvSpPr/>
            <p:nvPr/>
          </p:nvSpPr>
          <p:spPr>
            <a:xfrm>
              <a:off x="1689387" y="1971474"/>
              <a:ext cx="2549016" cy="984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5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926" y="2196499"/>
              <a:ext cx="2206159" cy="64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正方形/長方形 158"/>
            <p:cNvSpPr/>
            <p:nvPr/>
          </p:nvSpPr>
          <p:spPr>
            <a:xfrm>
              <a:off x="1907684" y="2061484"/>
              <a:ext cx="2095836" cy="66315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国土交通大臣</a:t>
              </a:r>
              <a:r>
                <a:rPr lang="en-US" altLang="ja-JP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(</a:t>
              </a:r>
              <a:r>
                <a:rPr lang="ja-JP" altLang="en-US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５</a:t>
              </a:r>
              <a:r>
                <a:rPr lang="en-US" altLang="ja-JP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)</a:t>
              </a:r>
              <a:r>
                <a:rPr lang="ja-JP" altLang="en-US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第６０５６号　（一社）不動産流通経営協会会員</a:t>
              </a:r>
              <a:endParaRPr lang="ja-JP" altLang="en-US" sz="5400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</p:grpSp>
      <p:grpSp>
        <p:nvGrpSpPr>
          <p:cNvPr id="176" name="グループ化 175"/>
          <p:cNvGrpSpPr/>
          <p:nvPr/>
        </p:nvGrpSpPr>
        <p:grpSpPr>
          <a:xfrm>
            <a:off x="6477867" y="7874406"/>
            <a:ext cx="2793495" cy="1058397"/>
            <a:chOff x="7527472" y="4341459"/>
            <a:chExt cx="4727443" cy="1740595"/>
          </a:xfrm>
        </p:grpSpPr>
        <p:sp>
          <p:nvSpPr>
            <p:cNvPr id="177" name="正方形/長方形 176"/>
            <p:cNvSpPr/>
            <p:nvPr/>
          </p:nvSpPr>
          <p:spPr>
            <a:xfrm>
              <a:off x="7527472" y="4341612"/>
              <a:ext cx="4727443" cy="1740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正方形/長方形 177"/>
            <p:cNvSpPr/>
            <p:nvPr/>
          </p:nvSpPr>
          <p:spPr>
            <a:xfrm rot="5400000">
              <a:off x="7467474" y="4564748"/>
              <a:ext cx="475526" cy="145421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大阪</a:t>
              </a:r>
              <a:r>
                <a:rPr lang="ja-JP" altLang="en-US" sz="5400" b="1" dirty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方面</a:t>
              </a:r>
            </a:p>
          </p:txBody>
        </p:sp>
        <p:sp>
          <p:nvSpPr>
            <p:cNvPr id="179" name="正方形/長方形 178"/>
            <p:cNvSpPr/>
            <p:nvPr/>
          </p:nvSpPr>
          <p:spPr>
            <a:xfrm>
              <a:off x="7927946" y="5301844"/>
              <a:ext cx="855095" cy="180020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三菱</a:t>
              </a:r>
              <a:r>
                <a:rPr lang="en-US" altLang="ja-JP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UFJ</a:t>
              </a:r>
              <a:r>
                <a:rPr lang="ja-JP" altLang="en-US" sz="5400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銀行</a:t>
              </a:r>
              <a:endParaRPr lang="ja-JP" altLang="en-US" sz="5400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cxnSp>
          <p:nvCxnSpPr>
            <p:cNvPr id="180" name="直線コネクタ 179"/>
            <p:cNvCxnSpPr/>
            <p:nvPr/>
          </p:nvCxnSpPr>
          <p:spPr>
            <a:xfrm>
              <a:off x="7863327" y="4410259"/>
              <a:ext cx="0" cy="1558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/>
            <p:nvPr/>
          </p:nvCxnSpPr>
          <p:spPr>
            <a:xfrm>
              <a:off x="9653623" y="4410259"/>
              <a:ext cx="0" cy="836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/>
            <p:nvPr/>
          </p:nvCxnSpPr>
          <p:spPr>
            <a:xfrm flipH="1">
              <a:off x="9252706" y="5246353"/>
              <a:ext cx="405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/>
            <p:nvPr/>
          </p:nvCxnSpPr>
          <p:spPr>
            <a:xfrm>
              <a:off x="9702756" y="4562659"/>
              <a:ext cx="0" cy="64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/>
            <p:cNvCxnSpPr/>
            <p:nvPr/>
          </p:nvCxnSpPr>
          <p:spPr>
            <a:xfrm flipH="1">
              <a:off x="9653623" y="4562659"/>
              <a:ext cx="409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/>
            <p:cNvCxnSpPr/>
            <p:nvPr/>
          </p:nvCxnSpPr>
          <p:spPr>
            <a:xfrm flipH="1">
              <a:off x="9653623" y="5201805"/>
              <a:ext cx="1219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/>
            <p:cNvCxnSpPr/>
            <p:nvPr/>
          </p:nvCxnSpPr>
          <p:spPr>
            <a:xfrm>
              <a:off x="10062796" y="4562659"/>
              <a:ext cx="0" cy="63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/>
            <p:cNvCxnSpPr/>
            <p:nvPr/>
          </p:nvCxnSpPr>
          <p:spPr>
            <a:xfrm flipH="1" flipV="1">
              <a:off x="10059171" y="5039951"/>
              <a:ext cx="813715" cy="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コネクタ 187"/>
            <p:cNvCxnSpPr/>
            <p:nvPr/>
          </p:nvCxnSpPr>
          <p:spPr>
            <a:xfrm>
              <a:off x="10872886" y="5039951"/>
              <a:ext cx="0" cy="162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/>
            <p:cNvCxnSpPr/>
            <p:nvPr/>
          </p:nvCxnSpPr>
          <p:spPr>
            <a:xfrm>
              <a:off x="10512846" y="5040104"/>
              <a:ext cx="0" cy="161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コネクタ 189"/>
            <p:cNvCxnSpPr/>
            <p:nvPr/>
          </p:nvCxnSpPr>
          <p:spPr>
            <a:xfrm>
              <a:off x="8847661" y="4833856"/>
              <a:ext cx="0" cy="1135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コネクタ 190"/>
            <p:cNvCxnSpPr/>
            <p:nvPr/>
          </p:nvCxnSpPr>
          <p:spPr>
            <a:xfrm flipH="1">
              <a:off x="7863327" y="4833856"/>
              <a:ext cx="9843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>
            <a:xfrm>
              <a:off x="7862459" y="5968875"/>
              <a:ext cx="17952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コネクタ 192"/>
            <p:cNvCxnSpPr/>
            <p:nvPr/>
          </p:nvCxnSpPr>
          <p:spPr>
            <a:xfrm>
              <a:off x="8855248" y="5346849"/>
              <a:ext cx="798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コネクタ 193"/>
            <p:cNvCxnSpPr/>
            <p:nvPr/>
          </p:nvCxnSpPr>
          <p:spPr>
            <a:xfrm>
              <a:off x="9653623" y="5346849"/>
              <a:ext cx="4128" cy="6220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コネクタ 194"/>
            <p:cNvCxnSpPr/>
            <p:nvPr/>
          </p:nvCxnSpPr>
          <p:spPr>
            <a:xfrm>
              <a:off x="9254470" y="5346849"/>
              <a:ext cx="0" cy="6206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>
              <a:off x="9522736" y="5481864"/>
              <a:ext cx="0" cy="404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>
            <a:xfrm>
              <a:off x="9117691" y="5657862"/>
              <a:ext cx="0" cy="311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H="1">
              <a:off x="9522737" y="5485665"/>
              <a:ext cx="132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 flipH="1">
              <a:off x="9117692" y="5657862"/>
              <a:ext cx="1350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/>
            <p:nvPr/>
          </p:nvCxnSpPr>
          <p:spPr>
            <a:xfrm flipH="1">
              <a:off x="9522736" y="5886531"/>
              <a:ext cx="135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H="1">
              <a:off x="9254471" y="5571874"/>
              <a:ext cx="2682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 flipH="1">
              <a:off x="9774828" y="5346849"/>
              <a:ext cx="242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 flipH="1">
              <a:off x="9774828" y="5651467"/>
              <a:ext cx="242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H="1">
              <a:off x="9774829" y="5684197"/>
              <a:ext cx="2429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H="1">
              <a:off x="9774830" y="5813368"/>
              <a:ext cx="2429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9774828" y="5346850"/>
              <a:ext cx="2" cy="3046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コネクタ 206"/>
            <p:cNvCxnSpPr/>
            <p:nvPr/>
          </p:nvCxnSpPr>
          <p:spPr>
            <a:xfrm flipV="1">
              <a:off x="10017791" y="5346851"/>
              <a:ext cx="0" cy="304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 flipV="1">
              <a:off x="10017791" y="5684197"/>
              <a:ext cx="0" cy="12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flipV="1">
              <a:off x="9774830" y="5684197"/>
              <a:ext cx="0" cy="12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10144983" y="5353246"/>
              <a:ext cx="0" cy="5332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10287821" y="5353246"/>
              <a:ext cx="0" cy="1004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10515099" y="5353246"/>
              <a:ext cx="0" cy="5332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10737871" y="5401366"/>
              <a:ext cx="0" cy="3955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 flipV="1">
              <a:off x="10647861" y="5569068"/>
              <a:ext cx="0" cy="227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10144983" y="5886531"/>
              <a:ext cx="3701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10144983" y="5684278"/>
              <a:ext cx="592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コネクタ 216"/>
            <p:cNvCxnSpPr/>
            <p:nvPr/>
          </p:nvCxnSpPr>
          <p:spPr>
            <a:xfrm>
              <a:off x="10515099" y="5796899"/>
              <a:ext cx="2227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コネクタ 217"/>
            <p:cNvCxnSpPr/>
            <p:nvPr/>
          </p:nvCxnSpPr>
          <p:spPr>
            <a:xfrm flipV="1">
              <a:off x="10136316" y="5353246"/>
              <a:ext cx="556550" cy="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コネクタ 218"/>
            <p:cNvCxnSpPr/>
            <p:nvPr/>
          </p:nvCxnSpPr>
          <p:spPr>
            <a:xfrm>
              <a:off x="10691727" y="5353246"/>
              <a:ext cx="46144" cy="55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>
              <a:off x="10651440" y="5571874"/>
              <a:ext cx="864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/>
            <p:cNvCxnSpPr/>
            <p:nvPr/>
          </p:nvCxnSpPr>
          <p:spPr>
            <a:xfrm>
              <a:off x="11387949" y="5755211"/>
              <a:ext cx="745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1581107" y="5208949"/>
              <a:ext cx="551918" cy="2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>
              <a:off x="12125413" y="5208949"/>
              <a:ext cx="0" cy="546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11389229" y="5381503"/>
              <a:ext cx="7612" cy="3807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コネクタ 224"/>
            <p:cNvCxnSpPr/>
            <p:nvPr/>
          </p:nvCxnSpPr>
          <p:spPr>
            <a:xfrm flipV="1">
              <a:off x="11396841" y="5211833"/>
              <a:ext cx="187632" cy="1730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11389229" y="5571874"/>
              <a:ext cx="396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11785704" y="5211833"/>
              <a:ext cx="0" cy="3600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1672603" y="5571874"/>
              <a:ext cx="0" cy="176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90657" y="5298372"/>
              <a:ext cx="0" cy="408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11487296" y="5696324"/>
              <a:ext cx="57304" cy="553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コネクタ 232"/>
            <p:cNvCxnSpPr/>
            <p:nvPr/>
          </p:nvCxnSpPr>
          <p:spPr>
            <a:xfrm>
              <a:off x="11457951" y="5338249"/>
              <a:ext cx="0" cy="2308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コネクタ 235"/>
            <p:cNvCxnSpPr/>
            <p:nvPr/>
          </p:nvCxnSpPr>
          <p:spPr>
            <a:xfrm>
              <a:off x="11412946" y="5374406"/>
              <a:ext cx="0" cy="194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コネクタ 236"/>
            <p:cNvCxnSpPr/>
            <p:nvPr/>
          </p:nvCxnSpPr>
          <p:spPr>
            <a:xfrm flipH="1">
              <a:off x="11393036" y="5526869"/>
              <a:ext cx="94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線コネクタ 238"/>
            <p:cNvCxnSpPr/>
            <p:nvPr/>
          </p:nvCxnSpPr>
          <p:spPr>
            <a:xfrm flipH="1">
              <a:off x="11389229" y="5481864"/>
              <a:ext cx="94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コネクタ 241"/>
            <p:cNvCxnSpPr/>
            <p:nvPr/>
          </p:nvCxnSpPr>
          <p:spPr>
            <a:xfrm flipH="1">
              <a:off x="11396841" y="5419924"/>
              <a:ext cx="942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コネクタ 244"/>
            <p:cNvCxnSpPr/>
            <p:nvPr/>
          </p:nvCxnSpPr>
          <p:spPr>
            <a:xfrm flipH="1">
              <a:off x="11412946" y="5374406"/>
              <a:ext cx="69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コネクタ 245"/>
            <p:cNvCxnSpPr/>
            <p:nvPr/>
          </p:nvCxnSpPr>
          <p:spPr>
            <a:xfrm flipH="1">
              <a:off x="11425049" y="5040104"/>
              <a:ext cx="4829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コネクタ 247"/>
            <p:cNvCxnSpPr/>
            <p:nvPr/>
          </p:nvCxnSpPr>
          <p:spPr>
            <a:xfrm>
              <a:off x="11907260" y="4341612"/>
              <a:ext cx="741" cy="69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線コネクタ 250"/>
            <p:cNvCxnSpPr/>
            <p:nvPr/>
          </p:nvCxnSpPr>
          <p:spPr>
            <a:xfrm>
              <a:off x="11384196" y="4341459"/>
              <a:ext cx="0" cy="645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線コネクタ 253"/>
            <p:cNvCxnSpPr/>
            <p:nvPr/>
          </p:nvCxnSpPr>
          <p:spPr>
            <a:xfrm>
              <a:off x="11382867" y="4980008"/>
              <a:ext cx="50705" cy="59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正方形/長方形 254"/>
            <p:cNvSpPr/>
            <p:nvPr/>
          </p:nvSpPr>
          <p:spPr>
            <a:xfrm>
              <a:off x="10922045" y="4912010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正方形/長方形 256"/>
            <p:cNvSpPr/>
            <p:nvPr/>
          </p:nvSpPr>
          <p:spPr>
            <a:xfrm>
              <a:off x="10994241" y="4912010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正方形/長方形 258"/>
            <p:cNvSpPr/>
            <p:nvPr/>
          </p:nvSpPr>
          <p:spPr>
            <a:xfrm>
              <a:off x="11065857" y="4912009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正方形/長方形 264"/>
            <p:cNvSpPr/>
            <p:nvPr/>
          </p:nvSpPr>
          <p:spPr>
            <a:xfrm>
              <a:off x="11142915" y="4911142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正方形/長方形 270"/>
            <p:cNvSpPr/>
            <p:nvPr/>
          </p:nvSpPr>
          <p:spPr>
            <a:xfrm>
              <a:off x="11213391" y="4911105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正方形/長方形 276"/>
            <p:cNvSpPr/>
            <p:nvPr/>
          </p:nvSpPr>
          <p:spPr>
            <a:xfrm>
              <a:off x="11278702" y="4910708"/>
              <a:ext cx="45719" cy="747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1" name="直線コネクタ 280"/>
            <p:cNvCxnSpPr/>
            <p:nvPr/>
          </p:nvCxnSpPr>
          <p:spPr>
            <a:xfrm>
              <a:off x="10142771" y="5448520"/>
              <a:ext cx="1428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正方形/長方形 281"/>
            <p:cNvSpPr/>
            <p:nvPr/>
          </p:nvSpPr>
          <p:spPr>
            <a:xfrm>
              <a:off x="7927946" y="4588926"/>
              <a:ext cx="618033" cy="97063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自転車置場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283" name="正方形/長方形 282"/>
            <p:cNvSpPr/>
            <p:nvPr/>
          </p:nvSpPr>
          <p:spPr>
            <a:xfrm>
              <a:off x="8937671" y="4833857"/>
              <a:ext cx="315035" cy="41115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角丸四角形吹き出し 283"/>
            <p:cNvSpPr/>
            <p:nvPr/>
          </p:nvSpPr>
          <p:spPr>
            <a:xfrm>
              <a:off x="8618553" y="4426134"/>
              <a:ext cx="675075" cy="369134"/>
            </a:xfrm>
            <a:prstGeom prst="wedgeRoundRectCallout">
              <a:avLst>
                <a:gd name="adj1" fmla="val 16558"/>
                <a:gd name="adj2" fmla="val 79181"/>
                <a:gd name="adj3" fmla="val 1666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5" name="直線コネクタ 284"/>
            <p:cNvCxnSpPr/>
            <p:nvPr/>
          </p:nvCxnSpPr>
          <p:spPr>
            <a:xfrm flipH="1">
              <a:off x="7862459" y="4410259"/>
              <a:ext cx="17952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正方形/長方形 285"/>
            <p:cNvSpPr/>
            <p:nvPr/>
          </p:nvSpPr>
          <p:spPr>
            <a:xfrm>
              <a:off x="8667641" y="4446748"/>
              <a:ext cx="585065" cy="315035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latin typeface="AR P黒丸ＰＯＰ体H" panose="020B0600010101010101" pitchFamily="50" charset="-128"/>
                  <a:ea typeface="AR P黒丸ＰＯＰ体H" panose="020B0600010101010101" pitchFamily="50" charset="-128"/>
                </a:rPr>
                <a:t>くずは</a:t>
              </a:r>
              <a:endParaRPr lang="en-US" altLang="ja-JP" sz="54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AR P黒丸ＰＯＰ体H" panose="020B0600010101010101" pitchFamily="50" charset="-128"/>
                <a:ea typeface="AR P黒丸ＰＯＰ体H" panose="020B0600010101010101" pitchFamily="50" charset="-128"/>
              </a:endParaRPr>
            </a:p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latin typeface="AR P黒丸ＰＯＰ体H" panose="020B0600010101010101" pitchFamily="50" charset="-128"/>
                  <a:ea typeface="AR P黒丸ＰＯＰ体H" panose="020B0600010101010101" pitchFamily="50" charset="-128"/>
                </a:rPr>
                <a:t>営業所</a:t>
              </a:r>
              <a:endParaRPr lang="ja-JP" altLang="en-US" sz="54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 P黒丸ＰＯＰ体H" panose="020B0600010101010101" pitchFamily="50" charset="-128"/>
                <a:ea typeface="AR P黒丸ＰＯＰ体H" panose="020B0600010101010101" pitchFamily="50" charset="-128"/>
              </a:endParaRPr>
            </a:p>
          </p:txBody>
        </p:sp>
        <p:sp>
          <p:nvSpPr>
            <p:cNvPr id="287" name="正方形/長方形 286"/>
            <p:cNvSpPr/>
            <p:nvPr/>
          </p:nvSpPr>
          <p:spPr>
            <a:xfrm rot="5400000">
              <a:off x="9157681" y="4756304"/>
              <a:ext cx="607213" cy="122896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コクミンドラッグ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288" name="正方形/長方形 287"/>
            <p:cNvSpPr/>
            <p:nvPr/>
          </p:nvSpPr>
          <p:spPr>
            <a:xfrm rot="5400000">
              <a:off x="8755541" y="5600089"/>
              <a:ext cx="474328" cy="122896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モスバーガー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291" name="正方形/長方形 290"/>
            <p:cNvSpPr/>
            <p:nvPr/>
          </p:nvSpPr>
          <p:spPr>
            <a:xfrm>
              <a:off x="9297711" y="5363830"/>
              <a:ext cx="266855" cy="179656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コーヒー</a:t>
              </a:r>
              <a:endParaRPr lang="en-US" altLang="ja-JP" sz="5400" b="1" dirty="0" smtClean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  <a:p>
              <a:pPr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店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01" name="正方形/長方形 300"/>
            <p:cNvSpPr/>
            <p:nvPr/>
          </p:nvSpPr>
          <p:spPr>
            <a:xfrm>
              <a:off x="9276090" y="5747639"/>
              <a:ext cx="225025" cy="97063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アン</a:t>
              </a:r>
              <a:endParaRPr lang="en-US" altLang="ja-JP" sz="5400" b="1" dirty="0" smtClean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  <a:p>
              <a:pPr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スリー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06" name="正方形/長方形 305"/>
            <p:cNvSpPr/>
            <p:nvPr/>
          </p:nvSpPr>
          <p:spPr>
            <a:xfrm>
              <a:off x="9793478" y="5711705"/>
              <a:ext cx="212987" cy="79950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ポスト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11" name="正方形/長方形 310"/>
            <p:cNvSpPr/>
            <p:nvPr/>
          </p:nvSpPr>
          <p:spPr>
            <a:xfrm>
              <a:off x="10149894" y="5374405"/>
              <a:ext cx="128592" cy="49968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宝くじ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13" name="正方形/長方形 312"/>
            <p:cNvSpPr/>
            <p:nvPr/>
          </p:nvSpPr>
          <p:spPr>
            <a:xfrm rot="5400000">
              <a:off x="10242884" y="5462995"/>
              <a:ext cx="276626" cy="120459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フレスト</a:t>
              </a:r>
              <a:endParaRPr lang="en-US" altLang="ja-JP" sz="5400" b="1" dirty="0" smtClean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  <a:p>
              <a:pPr algn="ctr">
                <a:defRPr/>
              </a:pPr>
              <a:r>
                <a:rPr lang="ja-JP" altLang="en-US" sz="5400" b="1" dirty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　</a:t>
              </a: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　プチ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14" name="正方形/長方形 313"/>
            <p:cNvSpPr/>
            <p:nvPr/>
          </p:nvSpPr>
          <p:spPr>
            <a:xfrm>
              <a:off x="10542733" y="5451871"/>
              <a:ext cx="170236" cy="66271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志津屋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15" name="正方形/長方形 314"/>
            <p:cNvSpPr/>
            <p:nvPr/>
          </p:nvSpPr>
          <p:spPr>
            <a:xfrm>
              <a:off x="10622255" y="5089338"/>
              <a:ext cx="138944" cy="66271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咲菜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18" name="正方形/長方形 317"/>
            <p:cNvSpPr/>
            <p:nvPr/>
          </p:nvSpPr>
          <p:spPr>
            <a:xfrm rot="5400000">
              <a:off x="11719304" y="5413923"/>
              <a:ext cx="474328" cy="122896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水島書房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cxnSp>
          <p:nvCxnSpPr>
            <p:cNvPr id="319" name="直線コネクタ 318"/>
            <p:cNvCxnSpPr/>
            <p:nvPr/>
          </p:nvCxnSpPr>
          <p:spPr>
            <a:xfrm flipH="1">
              <a:off x="11515947" y="4912010"/>
              <a:ext cx="1" cy="130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コネクタ 319"/>
            <p:cNvCxnSpPr/>
            <p:nvPr/>
          </p:nvCxnSpPr>
          <p:spPr>
            <a:xfrm flipH="1">
              <a:off x="11785702" y="4912010"/>
              <a:ext cx="1" cy="130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コネクタ 320"/>
            <p:cNvCxnSpPr/>
            <p:nvPr/>
          </p:nvCxnSpPr>
          <p:spPr>
            <a:xfrm flipH="1">
              <a:off x="11515947" y="4920476"/>
              <a:ext cx="269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正方形/長方形 321"/>
            <p:cNvSpPr/>
            <p:nvPr/>
          </p:nvSpPr>
          <p:spPr>
            <a:xfrm>
              <a:off x="11553951" y="4948865"/>
              <a:ext cx="193109" cy="66271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券売機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23" name="正方形/長方形 322"/>
            <p:cNvSpPr/>
            <p:nvPr/>
          </p:nvSpPr>
          <p:spPr>
            <a:xfrm>
              <a:off x="11415534" y="4699092"/>
              <a:ext cx="265306" cy="96176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駅事務所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24" name="正方形/長方形 323"/>
            <p:cNvSpPr/>
            <p:nvPr/>
          </p:nvSpPr>
          <p:spPr>
            <a:xfrm>
              <a:off x="10944903" y="4790020"/>
              <a:ext cx="356657" cy="96176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改札口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25" name="正方形/長方形 324"/>
            <p:cNvSpPr/>
            <p:nvPr/>
          </p:nvSpPr>
          <p:spPr>
            <a:xfrm>
              <a:off x="10130466" y="4506767"/>
              <a:ext cx="1202521" cy="157367"/>
            </a:xfrm>
            <a:prstGeom prst="rect">
              <a:avLst/>
            </a:prstGeom>
            <a:noFill/>
          </p:spPr>
          <p:txBody>
            <a:bodyPr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（京阪本線樟葉駅構内）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  <p:sp>
          <p:nvSpPr>
            <p:cNvPr id="326" name="正方形/長方形 325"/>
            <p:cNvSpPr/>
            <p:nvPr/>
          </p:nvSpPr>
          <p:spPr>
            <a:xfrm rot="5400000">
              <a:off x="11844213" y="4571759"/>
              <a:ext cx="475526" cy="145421"/>
            </a:xfrm>
            <a:prstGeom prst="rect">
              <a:avLst/>
            </a:prstGeom>
            <a:noFill/>
          </p:spPr>
          <p:txBody>
            <a:bodyPr vert="eaVert" wrap="none" numCol="1">
              <a:prstTxWarp prst="textPlain">
                <a:avLst/>
              </a:prstTxWarp>
              <a:spAutoFit/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5400" b="1" dirty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京都</a:t>
              </a:r>
              <a:r>
                <a:rPr lang="ja-JP" altLang="en-US" sz="5400" b="1" dirty="0" smtClean="0">
                  <a:ln w="12700">
                    <a:noFill/>
                    <a:prstDash val="solid"/>
                  </a:ln>
                  <a:latin typeface="AR Pゴシック体M" panose="020B0600010101010101" pitchFamily="50" charset="-128"/>
                  <a:ea typeface="AR Pゴシック体M" panose="020B0600010101010101" pitchFamily="50" charset="-128"/>
                </a:rPr>
                <a:t>方面</a:t>
              </a:r>
              <a:endParaRPr lang="ja-JP" altLang="en-US" sz="5400" b="1" dirty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endParaRPr>
            </a:p>
          </p:txBody>
        </p:sp>
      </p:grpSp>
      <p:sp>
        <p:nvSpPr>
          <p:cNvPr id="308" name="テキスト ボックス 4"/>
          <p:cNvSpPr txBox="1">
            <a:spLocks noChangeArrowheads="1"/>
          </p:cNvSpPr>
          <p:nvPr/>
        </p:nvSpPr>
        <p:spPr bwMode="auto">
          <a:xfrm>
            <a:off x="264933" y="7604471"/>
            <a:ext cx="83776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800" dirty="0"/>
              <a:t>■取引態様</a:t>
            </a:r>
            <a:r>
              <a:rPr lang="en-US" altLang="ja-JP" sz="800" dirty="0"/>
              <a:t>/</a:t>
            </a:r>
            <a:r>
              <a:rPr lang="ja-JP" altLang="en-US" sz="800" dirty="0"/>
              <a:t>仲介■掲載物件と現況が異なる場合は現況を優先いたします。■広告作成日</a:t>
            </a:r>
            <a:r>
              <a:rPr lang="en-US" altLang="ja-JP" sz="800" dirty="0" smtClean="0"/>
              <a:t>/2022</a:t>
            </a:r>
            <a:r>
              <a:rPr lang="ja-JP" altLang="en-US" sz="800" dirty="0" smtClean="0"/>
              <a:t>年</a:t>
            </a:r>
            <a:r>
              <a:rPr lang="en-US" altLang="ja-JP" sz="800" dirty="0"/>
              <a:t>5</a:t>
            </a:r>
            <a:r>
              <a:rPr lang="ja-JP" altLang="en-US" sz="800" dirty="0" smtClean="0"/>
              <a:t>月</a:t>
            </a:r>
            <a:r>
              <a:rPr lang="en-US" altLang="ja-JP" sz="800" dirty="0"/>
              <a:t>27</a:t>
            </a:r>
            <a:r>
              <a:rPr lang="ja-JP" altLang="en-US" sz="800" dirty="0" smtClean="0"/>
              <a:t>日現在■広告有効期限</a:t>
            </a:r>
            <a:r>
              <a:rPr lang="en-US" altLang="ja-JP" sz="800" dirty="0" smtClean="0"/>
              <a:t>/2022</a:t>
            </a:r>
            <a:r>
              <a:rPr lang="ja-JP" altLang="en-US" sz="800" dirty="0" smtClean="0"/>
              <a:t>年</a:t>
            </a:r>
            <a:r>
              <a:rPr lang="en-US" altLang="ja-JP" sz="800" dirty="0"/>
              <a:t>6</a:t>
            </a:r>
            <a:r>
              <a:rPr lang="ja-JP" altLang="en-US" sz="800" dirty="0" smtClean="0"/>
              <a:t>月</a:t>
            </a:r>
            <a:r>
              <a:rPr lang="en-US" altLang="ja-JP" sz="800" dirty="0"/>
              <a:t>9</a:t>
            </a:r>
            <a:r>
              <a:rPr lang="ja-JP" altLang="en-US" sz="800" dirty="0" smtClean="0"/>
              <a:t>日</a:t>
            </a:r>
            <a:r>
              <a:rPr lang="en-US" altLang="ja-JP" sz="800" dirty="0" smtClean="0"/>
              <a:t>※</a:t>
            </a:r>
            <a:r>
              <a:rPr lang="ja-JP" altLang="en-US" sz="800" dirty="0" smtClean="0"/>
              <a:t>広告時にご売却済の場合はご容赦ください。</a:t>
            </a:r>
            <a:endParaRPr lang="ja-JP" altLang="en-US" sz="800" dirty="0"/>
          </a:p>
        </p:txBody>
      </p:sp>
      <p:pic>
        <p:nvPicPr>
          <p:cNvPr id="330" name="図 32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66" y="7869494"/>
            <a:ext cx="1080430" cy="1080430"/>
          </a:xfrm>
          <a:prstGeom prst="rect">
            <a:avLst/>
          </a:prstGeom>
        </p:spPr>
      </p:pic>
      <p:grpSp>
        <p:nvGrpSpPr>
          <p:cNvPr id="232" name="グループ化 231"/>
          <p:cNvGrpSpPr/>
          <p:nvPr/>
        </p:nvGrpSpPr>
        <p:grpSpPr>
          <a:xfrm>
            <a:off x="308031" y="607436"/>
            <a:ext cx="8686068" cy="1983104"/>
            <a:chOff x="233534" y="594321"/>
            <a:chExt cx="4983975" cy="1252278"/>
          </a:xfrm>
        </p:grpSpPr>
        <p:grpSp>
          <p:nvGrpSpPr>
            <p:cNvPr id="234" name="Group 285"/>
            <p:cNvGrpSpPr>
              <a:grpSpLocks/>
            </p:cNvGrpSpPr>
            <p:nvPr/>
          </p:nvGrpSpPr>
          <p:grpSpPr bwMode="auto">
            <a:xfrm>
              <a:off x="2989116" y="601583"/>
              <a:ext cx="2228393" cy="575639"/>
              <a:chOff x="9525" y="1057275"/>
              <a:chExt cx="237" cy="105"/>
            </a:xfrm>
          </p:grpSpPr>
          <p:sp>
            <p:nvSpPr>
              <p:cNvPr id="275" name="Rectangle 245"/>
              <p:cNvSpPr>
                <a:spLocks noChangeArrowheads="1"/>
              </p:cNvSpPr>
              <p:nvPr/>
            </p:nvSpPr>
            <p:spPr bwMode="auto">
              <a:xfrm>
                <a:off x="9525" y="1057275"/>
                <a:ext cx="236" cy="105"/>
              </a:xfrm>
              <a:prstGeom prst="rect">
                <a:avLst/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6" name="Line 246"/>
              <p:cNvSpPr>
                <a:spLocks noChangeShapeType="1"/>
              </p:cNvSpPr>
              <p:nvPr/>
            </p:nvSpPr>
            <p:spPr bwMode="auto">
              <a:xfrm>
                <a:off x="9525" y="1057332"/>
                <a:ext cx="237" cy="0"/>
              </a:xfrm>
              <a:prstGeom prst="line">
                <a:avLst/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8" name="WordArt 247"/>
              <p:cNvSpPr>
                <a:spLocks noChangeArrowheads="1" noChangeShapeType="1"/>
              </p:cNvSpPr>
              <p:nvPr/>
            </p:nvSpPr>
            <p:spPr bwMode="auto">
              <a:xfrm>
                <a:off x="9532" y="1057279"/>
                <a:ext cx="224" cy="4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buNone/>
                </a:pPr>
                <a:r>
                  <a:rPr lang="en-US" altLang="ja-JP" sz="27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6</a:t>
                </a:r>
                <a:r>
                  <a:rPr lang="ja-JP" altLang="en-US" sz="27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月</a:t>
                </a:r>
                <a:r>
                  <a:rPr lang="en-US" altLang="ja-JP" sz="2700" kern="10" dirty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4</a:t>
                </a:r>
                <a:r>
                  <a:rPr lang="ja-JP" altLang="en-US" sz="27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日･</a:t>
                </a:r>
                <a:r>
                  <a:rPr lang="en-US" altLang="ja-JP" sz="2700" kern="10" dirty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5</a:t>
                </a:r>
                <a:r>
                  <a:rPr lang="ja-JP" altLang="en-US" sz="27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日</a:t>
                </a:r>
                <a:r>
                  <a:rPr lang="en-US" altLang="ja-JP" sz="20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(</a:t>
                </a:r>
                <a:r>
                  <a:rPr lang="ja-JP" altLang="en-US" sz="20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土･日</a:t>
                </a:r>
                <a:r>
                  <a:rPr lang="en-US" altLang="ja-JP" sz="20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)</a:t>
                </a:r>
                <a:endParaRPr lang="ja-JP" altLang="en-US" sz="2700" kern="10" dirty="0">
                  <a:ln w="3175"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round/>
                    <a:headEnd/>
                    <a:tailEnd/>
                  </a:ln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S創英角ｺﾞｼｯｸUB"/>
                  <a:ea typeface="HGS創英角ｺﾞｼｯｸUB"/>
                </a:endParaRPr>
              </a:p>
            </p:txBody>
          </p:sp>
          <p:sp>
            <p:nvSpPr>
              <p:cNvPr id="279" name="WordArt 248"/>
              <p:cNvSpPr>
                <a:spLocks noChangeArrowheads="1" noChangeShapeType="1"/>
              </p:cNvSpPr>
              <p:nvPr/>
            </p:nvSpPr>
            <p:spPr bwMode="auto">
              <a:xfrm>
                <a:off x="9536" y="1057337"/>
                <a:ext cx="218" cy="37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buNone/>
                </a:pPr>
                <a:r>
                  <a:rPr lang="en-US" altLang="ja-JP" sz="2700" kern="10" dirty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13:00</a:t>
                </a:r>
                <a:r>
                  <a:rPr lang="ja-JP" altLang="en-US" sz="2700" kern="10" dirty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～</a:t>
                </a:r>
                <a:r>
                  <a:rPr lang="en-US" altLang="ja-JP" sz="2700" kern="10" dirty="0" smtClean="0">
                    <a:ln w="3175">
                      <a:solidFill>
                        <a:srgbClr xmlns:mc="http://schemas.openxmlformats.org/markup-compatibility/2006" xmlns:a14="http://schemas.microsoft.com/office/drawing/2010/main" val="000000" mc:Ignorable="a14" a14:legacySpreadsheetColorIndex="8"/>
                      </a:solidFill>
                      <a:round/>
                      <a:headEnd/>
                      <a:tailEnd/>
                    </a:ln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latin typeface="HGS創英角ｺﾞｼｯｸUB"/>
                    <a:ea typeface="HGS創英角ｺﾞｼｯｸUB"/>
                  </a:rPr>
                  <a:t>16:00</a:t>
                </a:r>
                <a:endParaRPr lang="ja-JP" altLang="en-US" sz="2700" kern="10" dirty="0">
                  <a:ln w="3175">
                    <a:solidFill>
                      <a:srgbClr xmlns:mc="http://schemas.openxmlformats.org/markup-compatibility/2006" xmlns:a14="http://schemas.microsoft.com/office/drawing/2010/main" val="000000" mc:Ignorable="a14" a14:legacySpreadsheetColorIndex="8"/>
                    </a:solidFill>
                    <a:round/>
                    <a:headEnd/>
                    <a:tailEnd/>
                  </a:ln>
                  <a:solidFill>
                    <a:srgbClr xmlns:mc="http://schemas.openxmlformats.org/markup-compatibility/2006" xmlns:a14="http://schemas.microsoft.com/office/drawing/2010/main" val="000000" mc:Ignorable="a14" a14:legacySpreadsheetColorIndex="8"/>
                  </a:solidFill>
                  <a:latin typeface="HGS創英角ｺﾞｼｯｸUB"/>
                  <a:ea typeface="HGS創英角ｺﾞｼｯｸUB"/>
                </a:endParaRPr>
              </a:p>
            </p:txBody>
          </p:sp>
        </p:grpSp>
        <p:grpSp>
          <p:nvGrpSpPr>
            <p:cNvPr id="235" name="グループ化 234"/>
            <p:cNvGrpSpPr/>
            <p:nvPr/>
          </p:nvGrpSpPr>
          <p:grpSpPr>
            <a:xfrm>
              <a:off x="233535" y="1182006"/>
              <a:ext cx="4974572" cy="664593"/>
              <a:chOff x="6141868" y="6396584"/>
              <a:chExt cx="6297356" cy="674591"/>
            </a:xfrm>
          </p:grpSpPr>
          <p:sp>
            <p:nvSpPr>
              <p:cNvPr id="263" name="正方形/長方形 262"/>
              <p:cNvSpPr/>
              <p:nvPr/>
            </p:nvSpPr>
            <p:spPr>
              <a:xfrm>
                <a:off x="6149922" y="6399780"/>
                <a:ext cx="4756819" cy="432234"/>
              </a:xfrm>
              <a:prstGeom prst="rect">
                <a:avLst/>
              </a:prstGeom>
              <a:solidFill>
                <a:srgbClr val="00297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ja-JP"/>
                </a:defPPr>
                <a:lvl1pPr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38175" indent="-180975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76350" indent="-361950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916113" indent="-544513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554288" indent="-725488" algn="l" defTabSz="1276350" rtl="0" fontAlgn="base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  <p:grpSp>
            <p:nvGrpSpPr>
              <p:cNvPr id="264" name="グループ化 263"/>
              <p:cNvGrpSpPr/>
              <p:nvPr/>
            </p:nvGrpSpPr>
            <p:grpSpPr>
              <a:xfrm>
                <a:off x="6141868" y="6396584"/>
                <a:ext cx="6297356" cy="674591"/>
                <a:chOff x="6541152" y="588336"/>
                <a:chExt cx="6332293" cy="674910"/>
              </a:xfrm>
            </p:grpSpPr>
            <p:sp>
              <p:nvSpPr>
                <p:cNvPr id="266" name="正方形/長方形 265"/>
                <p:cNvSpPr/>
                <p:nvPr/>
              </p:nvSpPr>
              <p:spPr>
                <a:xfrm>
                  <a:off x="11332461" y="588336"/>
                  <a:ext cx="1530170" cy="66675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7" name="テキスト ボックス 14"/>
                <p:cNvSpPr txBox="1">
                  <a:spLocks noChangeArrowheads="1"/>
                </p:cNvSpPr>
                <p:nvPr/>
              </p:nvSpPr>
              <p:spPr bwMode="auto">
                <a:xfrm>
                  <a:off x="12379035" y="1046139"/>
                  <a:ext cx="494410" cy="2171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1600" b="1" dirty="0">
                      <a:latin typeface="HG丸ｺﾞｼｯｸM-PRO" pitchFamily="50" charset="-128"/>
                      <a:ea typeface="HG丸ｺﾞｼｯｸM-PRO" pitchFamily="50" charset="-128"/>
                    </a:rPr>
                    <a:t>万円</a:t>
                  </a:r>
                </a:p>
              </p:txBody>
            </p:sp>
            <p:sp>
              <p:nvSpPr>
                <p:cNvPr id="268" name="正方形/長方形 267"/>
                <p:cNvSpPr/>
                <p:nvPr/>
              </p:nvSpPr>
              <p:spPr>
                <a:xfrm>
                  <a:off x="11390177" y="664266"/>
                  <a:ext cx="1364250" cy="422035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altLang="ja-JP" sz="4000" b="1" dirty="0" smtClean="0">
                      <a:ln w="12700">
                        <a:noFill/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Elephant" panose="02020904090505020303" pitchFamily="18" charset="0"/>
                    </a:rPr>
                    <a:t>2,630</a:t>
                  </a:r>
                  <a:endParaRPr lang="ja-JP" altLang="en-US" sz="4000" b="1" dirty="0">
                    <a:ln w="12700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Elephant" panose="02020904090505020303" pitchFamily="18" charset="0"/>
                  </a:endParaRPr>
                </a:p>
              </p:txBody>
            </p:sp>
            <p:sp>
              <p:nvSpPr>
                <p:cNvPr id="269" name="正方形/長方形 268"/>
                <p:cNvSpPr/>
                <p:nvPr/>
              </p:nvSpPr>
              <p:spPr>
                <a:xfrm>
                  <a:off x="6630045" y="1046396"/>
                  <a:ext cx="4653385" cy="1800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/>
                  <a:r>
                    <a:rPr lang="ja-JP" altLang="en-US" sz="4000" b="1" dirty="0">
                      <a:ln w="12700">
                        <a:noFill/>
                        <a:prstDash val="solid"/>
                      </a:ln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■交通</a:t>
                  </a:r>
                  <a:r>
                    <a:rPr lang="ja-JP" altLang="en-US" sz="4000" b="1" dirty="0" smtClean="0">
                      <a:ln w="12700">
                        <a:noFill/>
                        <a:prstDash val="solid"/>
                      </a:ln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／京阪本線「樟葉」駅 徒歩</a:t>
                  </a:r>
                  <a:r>
                    <a:rPr lang="en-US" altLang="ja-JP" sz="4000" b="1" dirty="0" smtClean="0">
                      <a:ln w="12700">
                        <a:noFill/>
                        <a:prstDash val="solid"/>
                      </a:ln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4</a:t>
                  </a:r>
                  <a:r>
                    <a:rPr lang="ja-JP" altLang="en-US" sz="4000" b="1" dirty="0" smtClean="0">
                      <a:ln w="12700">
                        <a:noFill/>
                        <a:prstDash val="solid"/>
                      </a:ln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分</a:t>
                  </a:r>
                  <a:endParaRPr lang="ja-JP" altLang="en-US" sz="4000" b="1" dirty="0">
                    <a:ln w="12700">
                      <a:noFill/>
                      <a:prstDash val="solid"/>
                    </a:ln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  <p:sp>
              <p:nvSpPr>
                <p:cNvPr id="272" name="正方形/長方形 271"/>
                <p:cNvSpPr/>
                <p:nvPr/>
              </p:nvSpPr>
              <p:spPr>
                <a:xfrm>
                  <a:off x="7361367" y="628118"/>
                  <a:ext cx="3855394" cy="354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/>
                  <a:r>
                    <a:rPr lang="ja-JP" altLang="en-US" sz="4000" dirty="0" smtClean="0">
                      <a:ln w="18415" cmpd="sng">
                        <a:solidFill>
                          <a:schemeClr val="bg1"/>
                        </a:solidFill>
                        <a:prstDash val="solid"/>
                      </a:ln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くずはセンチュリータウン五番館　</a:t>
                  </a:r>
                  <a:r>
                    <a:rPr lang="en-US" altLang="ja-JP" sz="4000" dirty="0" smtClean="0">
                      <a:ln w="18415" cmpd="sng">
                        <a:solidFill>
                          <a:schemeClr val="bg1"/>
                        </a:solidFill>
                        <a:prstDash val="solid"/>
                      </a:ln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605</a:t>
                  </a:r>
                  <a:r>
                    <a:rPr lang="ja-JP" altLang="en-US" sz="4000" dirty="0" smtClean="0">
                      <a:ln w="18415" cmpd="sng">
                        <a:solidFill>
                          <a:schemeClr val="bg1"/>
                        </a:solidFill>
                        <a:prstDash val="solid"/>
                      </a:ln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号室</a:t>
                  </a:r>
                  <a:endParaRPr lang="ja-JP" altLang="en-US" sz="4000" dirty="0">
                    <a:ln w="18415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  <p:sp>
              <p:nvSpPr>
                <p:cNvPr id="273" name="正方形/長方形 272"/>
                <p:cNvSpPr/>
                <p:nvPr/>
              </p:nvSpPr>
              <p:spPr>
                <a:xfrm>
                  <a:off x="6625311" y="702406"/>
                  <a:ext cx="649242" cy="18231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/>
                  <a:r>
                    <a:rPr lang="ja-JP" altLang="en-US" sz="400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枚方</a:t>
                  </a:r>
                  <a:r>
                    <a:rPr lang="ja-JP" altLang="en-US" sz="400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市</a:t>
                  </a:r>
                  <a:endParaRPr lang="ja-JP" altLang="en-US" sz="4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  <p:sp>
              <p:nvSpPr>
                <p:cNvPr id="274" name="正方形/長方形 273"/>
                <p:cNvSpPr/>
                <p:nvPr/>
              </p:nvSpPr>
              <p:spPr>
                <a:xfrm>
                  <a:off x="6541152" y="588336"/>
                  <a:ext cx="6326681" cy="66675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38" name="グループ化 237"/>
            <p:cNvGrpSpPr/>
            <p:nvPr/>
          </p:nvGrpSpPr>
          <p:grpSpPr>
            <a:xfrm>
              <a:off x="233534" y="594321"/>
              <a:ext cx="2755582" cy="579957"/>
              <a:chOff x="251706" y="555738"/>
              <a:chExt cx="3645405" cy="782539"/>
            </a:xfrm>
          </p:grpSpPr>
          <p:sp>
            <p:nvSpPr>
              <p:cNvPr id="240" name="Rectangle 239"/>
              <p:cNvSpPr>
                <a:spLocks noChangeArrowheads="1"/>
              </p:cNvSpPr>
              <p:nvPr/>
            </p:nvSpPr>
            <p:spPr bwMode="auto">
              <a:xfrm>
                <a:off x="251706" y="555738"/>
                <a:ext cx="3645405" cy="782539"/>
              </a:xfrm>
              <a:prstGeom prst="rect">
                <a:avLst/>
              </a:prstGeom>
              <a:solidFill>
                <a:srgbClr val="1DFF83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1" name="WordArt 240"/>
              <p:cNvSpPr>
                <a:spLocks noChangeArrowheads="1" noChangeShapeType="1"/>
              </p:cNvSpPr>
              <p:nvPr/>
            </p:nvSpPr>
            <p:spPr bwMode="auto">
              <a:xfrm>
                <a:off x="296712" y="597190"/>
                <a:ext cx="3555394" cy="699209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8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buNone/>
                </a:pPr>
                <a:r>
                  <a:rPr lang="ja-JP" altLang="en-US" sz="2700" kern="10" dirty="0">
                    <a:solidFill>
                      <a:srgbClr val="FF0000"/>
                    </a:solidFill>
                    <a:latin typeface="AR P黒丸ＰＯＰ体H" panose="020B0600010101010101" pitchFamily="50" charset="-128"/>
                    <a:ea typeface="AR P黒丸ＰＯＰ体H" panose="020B0600010101010101" pitchFamily="50" charset="-128"/>
                  </a:rPr>
                  <a:t>オ</a:t>
                </a:r>
                <a:r>
                  <a:rPr lang="ja-JP" altLang="en-US" sz="2700" kern="10" dirty="0">
                    <a:solidFill>
                      <a:srgbClr val="FF0000"/>
                    </a:solidFill>
                    <a:latin typeface="HGS創英角ｺﾞｼｯｸUB"/>
                    <a:ea typeface="HGS創英角ｺﾞｼｯｸUB"/>
                  </a:rPr>
                  <a:t>　　　　　</a:t>
                </a:r>
                <a:r>
                  <a:rPr lang="ja-JP" altLang="en-US" sz="2700" kern="10" dirty="0">
                    <a:solidFill>
                      <a:srgbClr val="FF0000"/>
                    </a:solidFill>
                    <a:latin typeface="AR P黒丸ＰＯＰ体H" panose="020B0600010101010101" pitchFamily="50" charset="-128"/>
                    <a:ea typeface="AR P黒丸ＰＯＰ体H" panose="020B0600010101010101" pitchFamily="50" charset="-128"/>
                  </a:rPr>
                  <a:t>ス</a:t>
                </a:r>
              </a:p>
            </p:txBody>
          </p:sp>
          <p:sp>
            <p:nvSpPr>
              <p:cNvPr id="244" name="WordArt 241"/>
              <p:cNvSpPr>
                <a:spLocks noChangeArrowheads="1" noChangeShapeType="1"/>
              </p:cNvSpPr>
              <p:nvPr/>
            </p:nvSpPr>
            <p:spPr bwMode="auto">
              <a:xfrm>
                <a:off x="263857" y="822904"/>
                <a:ext cx="3621102" cy="428490"/>
              </a:xfrm>
              <a:prstGeom prst="rect">
                <a:avLst/>
              </a:prstGeom>
              <a:ln w="9525">
                <a:noFill/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buNone/>
                </a:pPr>
                <a:r>
                  <a:rPr lang="ja-JP" altLang="en-US" sz="2700" i="1" kern="10" dirty="0">
                    <a:solidFill>
                      <a:srgbClr val="FF0000"/>
                    </a:solidFill>
                    <a:latin typeface="HGS創英角ｺﾞｼｯｸUB"/>
                    <a:ea typeface="HGS創英角ｺﾞｼｯｸUB"/>
                  </a:rPr>
                  <a:t>　</a:t>
                </a:r>
                <a:r>
                  <a:rPr lang="ja-JP" altLang="en-US" sz="2700" kern="10" dirty="0">
                    <a:solidFill>
                      <a:srgbClr val="FF0000"/>
                    </a:solidFill>
                    <a:latin typeface="AR P黒丸ＰＯＰ体H" panose="020B0600010101010101" pitchFamily="50" charset="-128"/>
                    <a:ea typeface="AR P黒丸ＰＯＰ体H" panose="020B0600010101010101" pitchFamily="50" charset="-128"/>
                  </a:rPr>
                  <a:t>－プンハウ</a:t>
                </a:r>
                <a:r>
                  <a:rPr lang="ja-JP" altLang="en-US" sz="2700" kern="10" dirty="0">
                    <a:solidFill>
                      <a:srgbClr val="FF0000"/>
                    </a:solidFill>
                    <a:latin typeface="HGS創英角ｺﾞｼｯｸUB"/>
                    <a:ea typeface="HGS創英角ｺﾞｼｯｸUB"/>
                  </a:rPr>
                  <a:t>　</a:t>
                </a:r>
              </a:p>
            </p:txBody>
          </p:sp>
          <p:sp>
            <p:nvSpPr>
              <p:cNvPr id="261" name="Rectangle 242"/>
              <p:cNvSpPr>
                <a:spLocks noChangeArrowheads="1"/>
              </p:cNvSpPr>
              <p:nvPr/>
            </p:nvSpPr>
            <p:spPr bwMode="auto">
              <a:xfrm>
                <a:off x="932182" y="565537"/>
                <a:ext cx="2320908" cy="21911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xmlns:mc="http://schemas.openxmlformats.org/markup-compatibility/2006" xmlns:a14="http://schemas.microsoft.com/office/drawing/2010/main" val="FFFFFF" mc:Ignorable="a14" a14:legacySpreadsheetColorIndex="9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2" name="WordArt 2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992938" y="596838"/>
                <a:ext cx="2187243" cy="164333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3175">
                    <a:solidFill>
                      <a:srgbClr xmlns:mc="http://schemas.openxmlformats.org/markup-compatibility/2006" val="000000" mc:Ignorable="a14" a14:legacySpreadsheetColorIndex="6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buNone/>
                </a:pPr>
                <a:r>
                  <a:rPr lang="ja-JP" altLang="en-US" sz="2700" kern="10" dirty="0">
                    <a:solidFill>
                      <a:schemeClr val="tx2">
                        <a:lumMod val="50000"/>
                      </a:schemeClr>
                    </a:solidFill>
                    <a:latin typeface="HGP創英角ｺﾞｼｯｸUB"/>
                    <a:ea typeface="HGP創英角ｺﾞｼｯｸUB"/>
                  </a:rPr>
                  <a:t>のびのび眺めて</a:t>
                </a:r>
                <a:r>
                  <a:rPr lang="en-US" altLang="ja-JP" sz="2700" kern="10" dirty="0">
                    <a:solidFill>
                      <a:schemeClr val="tx2">
                        <a:lumMod val="50000"/>
                      </a:schemeClr>
                    </a:solidFill>
                    <a:latin typeface="HGP創英角ｺﾞｼｯｸUB"/>
                    <a:ea typeface="HGP創英角ｺﾞｼｯｸUB"/>
                  </a:rPr>
                  <a:t>､</a:t>
                </a:r>
                <a:r>
                  <a:rPr lang="ja-JP" altLang="en-US" sz="2700" kern="10" dirty="0">
                    <a:solidFill>
                      <a:schemeClr val="tx2">
                        <a:lumMod val="50000"/>
                      </a:schemeClr>
                    </a:solidFill>
                    <a:latin typeface="HGP創英角ｺﾞｼｯｸUB"/>
                    <a:ea typeface="HGP創英角ｺﾞｼｯｸUB"/>
                  </a:rPr>
                  <a:t>じっくりチェック</a:t>
                </a:r>
              </a:p>
            </p:txBody>
          </p:sp>
        </p:grpSp>
      </p:grpSp>
      <p:sp>
        <p:nvSpPr>
          <p:cNvPr id="243" name="正方形/長方形 242"/>
          <p:cNvSpPr/>
          <p:nvPr/>
        </p:nvSpPr>
        <p:spPr>
          <a:xfrm>
            <a:off x="304951" y="606425"/>
            <a:ext cx="12503150" cy="6980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776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247" name="グループ化 246"/>
          <p:cNvGrpSpPr/>
          <p:nvPr/>
        </p:nvGrpSpPr>
        <p:grpSpPr>
          <a:xfrm>
            <a:off x="370342" y="2672483"/>
            <a:ext cx="3009113" cy="871956"/>
            <a:chOff x="-3830456" y="4693122"/>
            <a:chExt cx="2314369" cy="470357"/>
          </a:xfrm>
          <a:solidFill>
            <a:srgbClr val="FF0000"/>
          </a:solidFill>
        </p:grpSpPr>
        <p:sp>
          <p:nvSpPr>
            <p:cNvPr id="249" name="正方形/長方形 248"/>
            <p:cNvSpPr/>
            <p:nvPr/>
          </p:nvSpPr>
          <p:spPr bwMode="auto">
            <a:xfrm>
              <a:off x="-3830456" y="4693122"/>
              <a:ext cx="2314369" cy="470357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ja-JP" altLang="en-US"/>
            </a:p>
          </p:txBody>
        </p:sp>
        <p:sp>
          <p:nvSpPr>
            <p:cNvPr id="250" name="WordArt 249"/>
            <p:cNvSpPr>
              <a:spLocks noChangeArrowheads="1" noChangeShapeType="1" noTextEdit="1"/>
            </p:cNvSpPr>
            <p:nvPr/>
          </p:nvSpPr>
          <p:spPr bwMode="auto">
            <a:xfrm>
              <a:off x="-3797437" y="4722421"/>
              <a:ext cx="2251292" cy="41101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1pPr>
              <a:lvl2pPr marL="638175" indent="-180975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2pPr>
              <a:lvl3pPr marL="1276350" indent="-361950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3pPr>
              <a:lvl4pPr marL="1916113" indent="-544513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4pPr>
              <a:lvl5pPr marL="2554288" indent="-725488" algn="l" defTabSz="1276350" rtl="0" fontAlgn="base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500" kern="1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ts val="900"/>
                </a:lnSpc>
              </a:pPr>
              <a:r>
                <a:rPr lang="en-US" altLang="ja-JP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2021</a:t>
              </a:r>
              <a:r>
                <a:rPr lang="ja-JP" altLang="en-US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年</a:t>
              </a:r>
              <a:r>
                <a:rPr lang="en-US" altLang="ja-JP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9</a:t>
              </a:r>
              <a:r>
                <a:rPr lang="ja-JP" altLang="en-US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月</a:t>
              </a:r>
              <a:endParaRPr lang="en-US" altLang="ja-JP" sz="900" kern="1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ea"/>
              </a:endParaRPr>
            </a:p>
            <a:p>
              <a:pPr algn="ctr">
                <a:lnSpc>
                  <a:spcPts val="900"/>
                </a:lnSpc>
              </a:pPr>
              <a:r>
                <a:rPr lang="ja-JP" altLang="en-US" sz="900" kern="1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フルリノベーション完了</a:t>
              </a:r>
              <a:r>
                <a:rPr lang="ja-JP" altLang="en-US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！</a:t>
              </a:r>
              <a:endParaRPr lang="ja-JP" altLang="en-US" sz="900" kern="1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ea"/>
              </a:endParaRPr>
            </a:p>
          </p:txBody>
        </p:sp>
      </p:grpSp>
      <p:grpSp>
        <p:nvGrpSpPr>
          <p:cNvPr id="252" name="グループ化 251"/>
          <p:cNvGrpSpPr>
            <a:grpSpLocks noChangeAspect="1"/>
          </p:cNvGrpSpPr>
          <p:nvPr/>
        </p:nvGrpSpPr>
        <p:grpSpPr>
          <a:xfrm>
            <a:off x="3523171" y="2658710"/>
            <a:ext cx="1941395" cy="1162045"/>
            <a:chOff x="4544786" y="3734347"/>
            <a:chExt cx="755797" cy="434696"/>
          </a:xfrm>
          <a:solidFill>
            <a:schemeClr val="tx1"/>
          </a:solidFill>
        </p:grpSpPr>
        <p:sp>
          <p:nvSpPr>
            <p:cNvPr id="253" name="角丸四角形 252"/>
            <p:cNvSpPr/>
            <p:nvPr/>
          </p:nvSpPr>
          <p:spPr bwMode="auto">
            <a:xfrm>
              <a:off x="4544786" y="3734347"/>
              <a:ext cx="755797" cy="434696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56" name="WordArt 245"/>
            <p:cNvSpPr>
              <a:spLocks noChangeArrowheads="1" noChangeShapeType="1" noTextEdit="1"/>
            </p:cNvSpPr>
            <p:nvPr/>
          </p:nvSpPr>
          <p:spPr bwMode="auto">
            <a:xfrm>
              <a:off x="4598780" y="3757917"/>
              <a:ext cx="617390" cy="14699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b="1" kern="10" dirty="0" smtClean="0">
                  <a:solidFill>
                    <a:srgbClr val="FFFF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j-ea"/>
                </a:rPr>
                <a:t>専有面積</a:t>
              </a:r>
              <a:endParaRPr lang="ja-JP" altLang="en-US" sz="500" b="1" kern="10" dirty="0">
                <a:solidFill>
                  <a:srgbClr val="FFFF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ea"/>
              </a:endParaRPr>
            </a:p>
          </p:txBody>
        </p:sp>
        <p:sp>
          <p:nvSpPr>
            <p:cNvPr id="258" name="WordArt 245"/>
            <p:cNvSpPr>
              <a:spLocks noChangeArrowheads="1" noChangeShapeType="1" noTextEdit="1"/>
            </p:cNvSpPr>
            <p:nvPr/>
          </p:nvSpPr>
          <p:spPr bwMode="auto">
            <a:xfrm>
              <a:off x="5150161" y="3991400"/>
              <a:ext cx="132465" cy="13186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b="1" kern="10" dirty="0">
                  <a:solidFill>
                    <a:srgbClr val="FFFF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j-ea"/>
                </a:rPr>
                <a:t>㎡</a:t>
              </a:r>
            </a:p>
          </p:txBody>
        </p:sp>
        <p:sp>
          <p:nvSpPr>
            <p:cNvPr id="260" name="WordArt 245"/>
            <p:cNvSpPr>
              <a:spLocks noChangeArrowheads="1" noChangeShapeType="1" noTextEdit="1"/>
            </p:cNvSpPr>
            <p:nvPr/>
          </p:nvSpPr>
          <p:spPr bwMode="auto">
            <a:xfrm>
              <a:off x="4742141" y="3927709"/>
              <a:ext cx="385161" cy="21574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b="1" kern="10" dirty="0" smtClean="0">
                  <a:solidFill>
                    <a:srgbClr val="FFFF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j-ea"/>
                </a:rPr>
                <a:t>73.99</a:t>
              </a:r>
              <a:endParaRPr lang="ja-JP" altLang="en-US" sz="1600" b="1" kern="10" dirty="0">
                <a:solidFill>
                  <a:srgbClr val="FFFF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ea"/>
              </a:endParaRPr>
            </a:p>
          </p:txBody>
        </p:sp>
        <p:sp>
          <p:nvSpPr>
            <p:cNvPr id="270" name="WordArt 245"/>
            <p:cNvSpPr>
              <a:spLocks noChangeArrowheads="1" noChangeShapeType="1" noTextEdit="1"/>
            </p:cNvSpPr>
            <p:nvPr/>
          </p:nvSpPr>
          <p:spPr bwMode="auto">
            <a:xfrm>
              <a:off x="4572034" y="3980789"/>
              <a:ext cx="132465" cy="13186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b="1" kern="10" dirty="0">
                  <a:solidFill>
                    <a:srgbClr val="FFFF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j-ea"/>
                </a:rPr>
                <a:t>約</a:t>
              </a:r>
            </a:p>
          </p:txBody>
        </p:sp>
      </p:grpSp>
      <p:sp>
        <p:nvSpPr>
          <p:cNvPr id="346" name="テキスト ボックス 320"/>
          <p:cNvSpPr txBox="1"/>
          <p:nvPr/>
        </p:nvSpPr>
        <p:spPr>
          <a:xfrm>
            <a:off x="5482500" y="6882686"/>
            <a:ext cx="434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  <a:lvl2pPr marL="638175" indent="-180975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2pPr>
            <a:lvl3pPr marL="1276350" indent="-361950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3pPr>
            <a:lvl4pPr marL="1916113" indent="-544513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4pPr>
            <a:lvl5pPr marL="2554288" indent="-725488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9pPr>
          </a:lstStyle>
          <a:p>
            <a:r>
              <a:rPr kumimoji="1" lang="ja-JP" altLang="en-US" sz="1000" dirty="0" smtClean="0">
                <a:latin typeface="+mj-ea"/>
                <a:ea typeface="+mj-ea"/>
              </a:rPr>
              <a:t>●</a:t>
            </a:r>
            <a:r>
              <a:rPr lang="ja-JP" altLang="en-US" sz="1000" dirty="0" smtClean="0">
                <a:latin typeface="+mj-ea"/>
                <a:ea typeface="+mj-ea"/>
              </a:rPr>
              <a:t>枚方市楠葉花園町</a:t>
            </a:r>
            <a:r>
              <a:rPr kumimoji="1" lang="ja-JP" altLang="en-US" sz="1000" dirty="0" smtClean="0">
                <a:latin typeface="+mj-ea"/>
                <a:ea typeface="+mj-ea"/>
              </a:rPr>
              <a:t>●専有面積／</a:t>
            </a:r>
            <a:r>
              <a:rPr lang="en-US" altLang="ja-JP" sz="1000" dirty="0" smtClean="0">
                <a:latin typeface="+mj-ea"/>
                <a:ea typeface="+mj-ea"/>
              </a:rPr>
              <a:t>73.99</a:t>
            </a:r>
            <a:r>
              <a:rPr kumimoji="1" lang="ja-JP" altLang="en-US" sz="1000" dirty="0" smtClean="0">
                <a:latin typeface="+mj-ea"/>
                <a:ea typeface="+mj-ea"/>
              </a:rPr>
              <a:t>㎡●バルコニー面積</a:t>
            </a:r>
            <a:r>
              <a:rPr lang="ja-JP" altLang="en-US" sz="1000" dirty="0">
                <a:latin typeface="+mj-ea"/>
              </a:rPr>
              <a:t>／ </a:t>
            </a:r>
            <a:r>
              <a:rPr lang="en-US" altLang="ja-JP" sz="1000" dirty="0">
                <a:latin typeface="+mj-ea"/>
              </a:rPr>
              <a:t>4.10</a:t>
            </a:r>
            <a:r>
              <a:rPr lang="ja-JP" altLang="en-US" sz="1000" dirty="0" smtClean="0">
                <a:latin typeface="+mj-ea"/>
              </a:rPr>
              <a:t>㎡●鉄骨鉄筋コンクリート造</a:t>
            </a:r>
            <a:r>
              <a:rPr lang="en-US" altLang="ja-JP" sz="1000" dirty="0" smtClean="0">
                <a:latin typeface="+mj-ea"/>
              </a:rPr>
              <a:t>15</a:t>
            </a:r>
            <a:r>
              <a:rPr lang="ja-JP" altLang="en-US" sz="1000" dirty="0" smtClean="0">
                <a:latin typeface="+mj-ea"/>
              </a:rPr>
              <a:t>階建</a:t>
            </a:r>
            <a:r>
              <a:rPr lang="en-US" altLang="ja-JP" sz="1000" dirty="0">
                <a:latin typeface="+mj-ea"/>
              </a:rPr>
              <a:t>6</a:t>
            </a:r>
            <a:r>
              <a:rPr lang="ja-JP" altLang="en-US" sz="1000" dirty="0" smtClean="0">
                <a:latin typeface="+mj-ea"/>
              </a:rPr>
              <a:t>階部分●</a:t>
            </a:r>
            <a:r>
              <a:rPr lang="en-US" altLang="ja-JP" sz="1000" dirty="0">
                <a:latin typeface="+mj-ea"/>
              </a:rPr>
              <a:t>1974</a:t>
            </a:r>
            <a:r>
              <a:rPr lang="ja-JP" altLang="en-US" sz="1000" dirty="0" smtClean="0">
                <a:latin typeface="+mj-ea"/>
              </a:rPr>
              <a:t>年</a:t>
            </a:r>
            <a:r>
              <a:rPr lang="en-US" altLang="ja-JP" sz="1000" dirty="0">
                <a:latin typeface="+mj-ea"/>
              </a:rPr>
              <a:t>6</a:t>
            </a:r>
            <a:r>
              <a:rPr lang="ja-JP" altLang="en-US" sz="1000" dirty="0" smtClean="0">
                <a:latin typeface="+mj-ea"/>
              </a:rPr>
              <a:t>月建築●管理費（月）</a:t>
            </a:r>
            <a:r>
              <a:rPr lang="ja-JP" altLang="en-US" sz="1000" dirty="0">
                <a:latin typeface="+mj-ea"/>
              </a:rPr>
              <a:t> </a:t>
            </a:r>
            <a:r>
              <a:rPr lang="ja-JP" altLang="en-US" sz="1000" dirty="0" smtClean="0">
                <a:latin typeface="+mj-ea"/>
              </a:rPr>
              <a:t>／</a:t>
            </a:r>
            <a:r>
              <a:rPr lang="en-US" altLang="ja-JP" sz="1000" dirty="0">
                <a:latin typeface="+mj-ea"/>
              </a:rPr>
              <a:t>5,450</a:t>
            </a:r>
            <a:r>
              <a:rPr lang="ja-JP" altLang="en-US" sz="1000" dirty="0" smtClean="0">
                <a:latin typeface="+mj-ea"/>
              </a:rPr>
              <a:t>円●修繕積立金（月）／</a:t>
            </a:r>
            <a:r>
              <a:rPr lang="en-US" altLang="ja-JP" sz="1000" dirty="0" smtClean="0">
                <a:latin typeface="+mj-ea"/>
              </a:rPr>
              <a:t>13,850</a:t>
            </a:r>
            <a:r>
              <a:rPr lang="ja-JP" altLang="en-US" sz="1000" dirty="0" smtClean="0">
                <a:latin typeface="+mj-ea"/>
              </a:rPr>
              <a:t>円●トランクルーム使用料（月）／</a:t>
            </a:r>
            <a:r>
              <a:rPr lang="en-US" altLang="ja-JP" sz="1000" dirty="0" smtClean="0">
                <a:latin typeface="+mj-ea"/>
              </a:rPr>
              <a:t>100</a:t>
            </a:r>
            <a:r>
              <a:rPr lang="ja-JP" altLang="en-US" sz="1000" dirty="0" smtClean="0">
                <a:latin typeface="+mj-ea"/>
              </a:rPr>
              <a:t>円●管理形態／</a:t>
            </a:r>
            <a:r>
              <a:rPr lang="ja-JP" altLang="en-US" sz="1000" dirty="0">
                <a:latin typeface="+mj-ea"/>
              </a:rPr>
              <a:t>全部委託</a:t>
            </a:r>
            <a:r>
              <a:rPr lang="ja-JP" altLang="en-US" sz="1000" dirty="0" smtClean="0">
                <a:latin typeface="+mj-ea"/>
              </a:rPr>
              <a:t>（日勤）●引渡し／相談●取引態様／売主</a:t>
            </a:r>
            <a:endParaRPr lang="en-US" altLang="ja-JP" sz="1000" dirty="0" smtClean="0">
              <a:latin typeface="+mj-ea"/>
            </a:endParaRPr>
          </a:p>
        </p:txBody>
      </p:sp>
      <p:sp>
        <p:nvSpPr>
          <p:cNvPr id="295" name="正方形/長方形 294"/>
          <p:cNvSpPr/>
          <p:nvPr/>
        </p:nvSpPr>
        <p:spPr>
          <a:xfrm>
            <a:off x="6922493" y="2321182"/>
            <a:ext cx="405476" cy="2145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ja-JP" altLang="en-US" sz="4000" b="1" dirty="0" smtClean="0">
                <a:ln w="12700">
                  <a:noFill/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（税込）</a:t>
            </a:r>
            <a:endParaRPr lang="ja-JP" altLang="en-US" sz="4000" b="1" dirty="0">
              <a:ln w="12700">
                <a:noFill/>
                <a:prstDash val="solid"/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773" y="615422"/>
            <a:ext cx="3169123" cy="695624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8"/>
          <a:srcRect l="10380" t="31715" r="29328" b="8875"/>
          <a:stretch/>
        </p:blipFill>
        <p:spPr>
          <a:xfrm>
            <a:off x="335409" y="4716779"/>
            <a:ext cx="5098699" cy="2826038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110172" y="4716778"/>
            <a:ext cx="2216521" cy="585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760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/>
          </a:p>
        </p:txBody>
      </p:sp>
      <p:pic>
        <p:nvPicPr>
          <p:cNvPr id="292" name="図 2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51" y="4306671"/>
            <a:ext cx="2315070" cy="866070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404963" y="3664818"/>
            <a:ext cx="2488321" cy="867718"/>
            <a:chOff x="9005477" y="6208224"/>
            <a:chExt cx="1527952" cy="452045"/>
          </a:xfrm>
        </p:grpSpPr>
        <p:sp>
          <p:nvSpPr>
            <p:cNvPr id="296" name="正方形/長方形 295"/>
            <p:cNvSpPr/>
            <p:nvPr/>
          </p:nvSpPr>
          <p:spPr>
            <a:xfrm>
              <a:off x="9005477" y="6208224"/>
              <a:ext cx="1527952" cy="452045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38800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77600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916400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555199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93999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832799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471599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110399" algn="l" defTabSz="1277600" rtl="0" eaLnBrk="1" latinLnBrk="0" hangingPunct="1">
                <a:defRPr kumimoji="1" sz="2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297" name="WordArt 249"/>
            <p:cNvSpPr>
              <a:spLocks noChangeArrowheads="1" noChangeShapeType="1" noTextEdit="1"/>
            </p:cNvSpPr>
            <p:nvPr/>
          </p:nvSpPr>
          <p:spPr bwMode="auto">
            <a:xfrm>
              <a:off x="9029243" y="6245408"/>
              <a:ext cx="1480419" cy="368577"/>
            </a:xfrm>
            <a:prstGeom prst="rect">
              <a:avLst/>
            </a:prstGeom>
            <a:solidFill>
              <a:srgbClr val="00B0F0"/>
            </a:solidFill>
            <a:extLst/>
          </p:spPr>
          <p:txBody>
            <a:bodyPr wrap="squar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defPPr>
                <a:defRPr lang="ja-JP"/>
              </a:defPPr>
              <a:lvl1pPr marL="0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800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7600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6400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5199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3999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32799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71599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10399" algn="l" defTabSz="1277600" rtl="0" eaLnBrk="1" latinLnBrk="0" hangingPunct="1">
                <a:defRPr kumimoji="1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900"/>
                </a:lnSpc>
              </a:pPr>
              <a:r>
                <a:rPr lang="ja-JP" altLang="en-US" sz="900" kern="1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ea"/>
                </a:rPr>
                <a:t>当社売主</a:t>
              </a:r>
              <a:endParaRPr lang="en-US" altLang="ja-JP" sz="900" kern="1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ea"/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31" y="2692103"/>
            <a:ext cx="3887642" cy="259302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36" y="4532535"/>
            <a:ext cx="1554965" cy="233130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61" y="5280113"/>
            <a:ext cx="2427820" cy="1619337"/>
          </a:xfrm>
          <a:prstGeom prst="rect">
            <a:avLst/>
          </a:prstGeom>
        </p:spPr>
      </p:pic>
      <p:sp>
        <p:nvSpPr>
          <p:cNvPr id="298" name="正方形/長方形 297"/>
          <p:cNvSpPr/>
          <p:nvPr/>
        </p:nvSpPr>
        <p:spPr>
          <a:xfrm>
            <a:off x="8036825" y="8327318"/>
            <a:ext cx="160126" cy="45719"/>
          </a:xfrm>
          <a:prstGeom prst="rect">
            <a:avLst/>
          </a:prstGeom>
          <a:noFill/>
        </p:spPr>
        <p:txBody>
          <a:bodyPr wrap="none" numCol="1">
            <a:prstTxWarp prst="textPlain">
              <a:avLst/>
            </a:prstTxWarp>
            <a:spAutoFit/>
          </a:bodyPr>
          <a:lstStyle>
            <a:defPPr>
              <a:defRPr lang="ja-JP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1pPr>
            <a:lvl2pPr marL="638175" indent="-180975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2pPr>
            <a:lvl3pPr marL="1276350" indent="-361950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3pPr>
            <a:lvl4pPr marL="1916113" indent="-544513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4pPr>
            <a:lvl5pPr marL="2554288" indent="-725488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5400" b="1" dirty="0" smtClean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rPr>
              <a:t>たけ井</a:t>
            </a:r>
            <a:endParaRPr lang="ja-JP" altLang="en-US" sz="5400" b="1" dirty="0">
              <a:ln w="12700">
                <a:noFill/>
                <a:prstDash val="solid"/>
              </a:ln>
              <a:latin typeface="AR Pゴシック体M" panose="020B0600010101010101" pitchFamily="50" charset="-128"/>
              <a:ea typeface="AR Pゴシック体M" panose="020B0600010101010101" pitchFamily="50" charset="-128"/>
            </a:endParaRPr>
          </a:p>
        </p:txBody>
      </p:sp>
      <p:sp>
        <p:nvSpPr>
          <p:cNvPr id="300" name="正方形/長方形 299"/>
          <p:cNvSpPr/>
          <p:nvPr/>
        </p:nvSpPr>
        <p:spPr>
          <a:xfrm rot="5400000">
            <a:off x="7710912" y="8176712"/>
            <a:ext cx="288423" cy="72621"/>
          </a:xfrm>
          <a:prstGeom prst="rect">
            <a:avLst/>
          </a:prstGeom>
          <a:noFill/>
        </p:spPr>
        <p:txBody>
          <a:bodyPr vert="eaVert" wrap="none" numCol="1">
            <a:prstTxWarp prst="textPlain">
              <a:avLst/>
            </a:prstTxWarp>
            <a:spAutoFit/>
          </a:bodyPr>
          <a:lstStyle>
            <a:defPPr>
              <a:defRPr lang="ja-JP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1pPr>
            <a:lvl2pPr marL="638175" indent="-180975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2pPr>
            <a:lvl3pPr marL="1276350" indent="-361950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3pPr>
            <a:lvl4pPr marL="1916113" indent="-544513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4pPr>
            <a:lvl5pPr marL="2554288" indent="-725488" algn="l" defTabSz="1276350" rtl="0" fontAlgn="base">
              <a:spcBef>
                <a:spcPct val="0"/>
              </a:spcBef>
              <a:spcAft>
                <a:spcPct val="0"/>
              </a:spcAft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500" kern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5400" b="1" dirty="0" smtClean="0">
                <a:ln w="12700">
                  <a:noFill/>
                  <a:prstDash val="solid"/>
                </a:ln>
                <a:latin typeface="AR Pゴシック体M" panose="020B0600010101010101" pitchFamily="50" charset="-128"/>
                <a:ea typeface="AR Pゴシック体M" panose="020B0600010101010101" pitchFamily="50" charset="-128"/>
              </a:rPr>
              <a:t>ワビスケ</a:t>
            </a:r>
            <a:endParaRPr lang="ja-JP" altLang="en-US" sz="5400" b="1" dirty="0">
              <a:ln w="12700">
                <a:noFill/>
                <a:prstDash val="solid"/>
              </a:ln>
              <a:latin typeface="AR Pゴシック体M" panose="020B0600010101010101" pitchFamily="50" charset="-128"/>
              <a:ea typeface="AR P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78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anchor="ctr"/>
      <a:lstStyle>
        <a:defPPr algn="ctr" defTabSz="1277600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3747</TotalTime>
  <Words>339</Words>
  <Application>Microsoft Office PowerPoint</Application>
  <PresentationFormat>ユーザー設定</PresentationFormat>
  <Paragraphs>60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AR Pゴシック体M</vt:lpstr>
      <vt:lpstr>AR P黒丸ＰＯＰ体H</vt:lpstr>
      <vt:lpstr>AR浪漫明朝体U</vt:lpstr>
      <vt:lpstr>HGP創英角ｺﾞｼｯｸUB</vt:lpstr>
      <vt:lpstr>HGS創英角ｺﾞｼｯｸUB</vt:lpstr>
      <vt:lpstr>HG丸ｺﾞｼｯｸM-PRO</vt:lpstr>
      <vt:lpstr>ＭＳ Ｐゴシック</vt:lpstr>
      <vt:lpstr>Arial</vt:lpstr>
      <vt:lpstr>Calibri</vt:lpstr>
      <vt:lpstr>Elephant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京阪電鉄不動産株式会社</dc:creator>
  <cp:lastModifiedBy>Administrator</cp:lastModifiedBy>
  <cp:revision>623</cp:revision>
  <cp:lastPrinted>2022-05-27T10:22:12Z</cp:lastPrinted>
  <dcterms:created xsi:type="dcterms:W3CDTF">2015-09-06T00:52:33Z</dcterms:created>
  <dcterms:modified xsi:type="dcterms:W3CDTF">2022-05-29T03:38:42Z</dcterms:modified>
</cp:coreProperties>
</file>